
<file path=[Content_Types].xml><?xml version="1.0" encoding="utf-8"?>
<Types xmlns="http://schemas.openxmlformats.org/package/2006/content-types">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Default Extension="xml" ContentType="application/xml"/>
  <Override PartName="/ppt/tableStyles.xml" ContentType="application/vnd.openxmlformats-officedocument.presentationml.tableStyles+xml"/>
  <Override PartName="/ppt/notesSlides/notesSlide31.xml" ContentType="application/vnd.openxmlformats-officedocument.presentationml.notesSlide+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notesSlides/notesSlide30.xml" ContentType="application/vnd.openxmlformats-officedocument.presentationml.notesSlide+xml"/>
  <Override PartName="/ppt/handoutMasters/handoutMaster1.xml" ContentType="application/vnd.openxmlformats-officedocument.presentationml.handoutMaster+xml"/>
  <Override PartName="/ppt/slides/slide27.xml" ContentType="application/vnd.openxmlformats-officedocument.presentationml.slide+xml"/>
  <Override PartName="/ppt/notesSlides/notesSlide29.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slides/slide4.xml" ContentType="application/vnd.openxmlformats-officedocument.presentationml.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26.xml" ContentType="application/vnd.openxmlformats-officedocument.presentationml.slide+xml"/>
  <Override PartName="/ppt/notesSlides/notesSlide28.xml" ContentType="application/vnd.openxmlformats-officedocument.presentationml.notesSlide+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s/slide25.xml" ContentType="application/vnd.openxmlformats-officedocument.presentationml.slide+xml"/>
  <Override PartName="/ppt/notesSlides/notesSlide27.xml" ContentType="application/vnd.openxmlformats-officedocument.presentationml.notesSlide+xml"/>
  <Override PartName="/ppt/slides/slide9.xml" ContentType="application/vnd.openxmlformats-officedocument.presentationml.slide+xml"/>
  <Override PartName="/ppt/slideLayouts/slideLayout9.xml" ContentType="application/vnd.openxmlformats-officedocument.presentationml.slideLayout+xml"/>
  <Override PartName="/ppt/notesSlides/notesSlide20.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4.xml" ContentType="application/vnd.openxmlformats-officedocument.presentationml.notesSlide+xml"/>
  <Override PartName="/ppt/theme/theme3.xml" ContentType="application/vnd.openxmlformats-officedocument.theme+xml"/>
  <Override PartName="/ppt/slides/slide24.xml" ContentType="application/vnd.openxmlformats-officedocument.presentationml.slide+xml"/>
  <Override PartName="/ppt/notesSlides/notesSlide10.xml" ContentType="application/vnd.openxmlformats-officedocument.presentationml.notesSlide+xml"/>
  <Override PartName="/ppt/notesSlides/notesSlide26.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xml" ContentType="application/vnd.openxmlformats-officedocument.presentationml.notesSlide+xml"/>
  <Override PartName="/ppt/theme/theme2.xml" ContentType="application/vnd.openxmlformats-officedocument.theme+xml"/>
  <Override PartName="/ppt/slideLayouts/slideLayout11.xml" ContentType="application/vnd.openxmlformats-officedocument.presentationml.slideLayout+xml"/>
  <Override PartName="/ppt/slides/slide23.xml" ContentType="application/vnd.openxmlformats-officedocument.presentationml.slide+xml"/>
  <Override PartName="/ppt/notesSlides/notesSlide25.xml" ContentType="application/vnd.openxmlformats-officedocument.presentationml.notesSlide+xml"/>
  <Override PartName="/ppt/slides/slide7.xml" ContentType="application/vnd.openxmlformats-officedocument.presentationml.slide+xml"/>
  <Override PartName="/ppt/slideLayouts/slideLayout7.xml" ContentType="application/vnd.openxmlformats-officedocument.presentationml.slideLayout+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presentation.xml" ContentType="application/vnd.openxmlformats-officedocument.presentationml.presentation.main+xml"/>
  <Override PartName="/ppt/notesSlides/notesSlide24.xml" ContentType="application/vnd.openxmlformats-officedocument.presentationml.notesSlide+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33"/>
  </p:notesMasterIdLst>
  <p:handoutMasterIdLst>
    <p:handoutMasterId r:id="rId34"/>
  </p:handoutMasterIdLst>
  <p:sldIdLst>
    <p:sldId id="256" r:id="rId2"/>
    <p:sldId id="257" r:id="rId3"/>
    <p:sldId id="258" r:id="rId4"/>
    <p:sldId id="291" r:id="rId5"/>
    <p:sldId id="259" r:id="rId6"/>
    <p:sldId id="307" r:id="rId7"/>
    <p:sldId id="306" r:id="rId8"/>
    <p:sldId id="261" r:id="rId9"/>
    <p:sldId id="276" r:id="rId10"/>
    <p:sldId id="262" r:id="rId11"/>
    <p:sldId id="285" r:id="rId12"/>
    <p:sldId id="308" r:id="rId13"/>
    <p:sldId id="309" r:id="rId14"/>
    <p:sldId id="286" r:id="rId15"/>
    <p:sldId id="305" r:id="rId16"/>
    <p:sldId id="263" r:id="rId17"/>
    <p:sldId id="280" r:id="rId18"/>
    <p:sldId id="264" r:id="rId19"/>
    <p:sldId id="275" r:id="rId20"/>
    <p:sldId id="304" r:id="rId21"/>
    <p:sldId id="278" r:id="rId22"/>
    <p:sldId id="265" r:id="rId23"/>
    <p:sldId id="266" r:id="rId24"/>
    <p:sldId id="292" r:id="rId25"/>
    <p:sldId id="281" r:id="rId26"/>
    <p:sldId id="267" r:id="rId27"/>
    <p:sldId id="282" r:id="rId28"/>
    <p:sldId id="284" r:id="rId29"/>
    <p:sldId id="269" r:id="rId30"/>
    <p:sldId id="270" r:id="rId31"/>
    <p:sldId id="289" r:id="rId32"/>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mc="http://schemas.openxmlformats.org/markup-compatibility/2006" xmlns:mv="urn:schemas-microsoft-com:mac:vml" xmlns:p15="http://schemas.microsoft.com/office/powerpoint/2012/main" xmlns:p="http://schemas.openxmlformats.org/presentationml/2006/main" xmlns:r="http://schemas.openxmlformats.org/officeDocument/2006/relationships" xmlns:a="http://schemas.openxmlformats.org/drawingml/2006/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notes" scaleToFitPaper="1"/>
  <p:showPr showNarration="1">
    <p:present/>
    <p:sldAll/>
    <p:penClr>
      <a:prstClr val="red"/>
    </p:penClr>
    <p:extLst>
      <p:ext uri="{EC167BDD-8182-4AB7-AECC-EB403E3ABB37}">
        <p14:laserClr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
      </p:ext>
    </p:extLst>
  </p:showPr>
  <p:clrMru>
    <a:srgbClr val="E1F7AB"/>
    <a:srgbClr val="C4F056"/>
    <a:srgbClr val="D4E67A"/>
  </p:clrMru>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0"/>
    </p:ext>
    <p:ext uri="{FD5EFAAD-0ECE-453E-9831-46B23BE46B34}">
      <p15:chartTrackingRefBased xmlns:mc="http://schemas.openxmlformats.org/markup-compatibility/2006" xmlns:mv="urn:schemas-microsoft-com:mac:vml" xmlns:p15="http://schemas.microsoft.com/office/powerpoint/2012/main" xmlns:p="http://schemas.openxmlformats.org/presentationml/2006/main" xmlns:r="http://schemas.openxmlformats.org/officeDocument/2006/relationships" xmlns:a="http://schemas.openxmlformats.org/drawingml/2006/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0839" autoAdjust="0"/>
    <p:restoredTop sz="84634" autoAdjust="0"/>
  </p:normalViewPr>
  <p:slideViewPr>
    <p:cSldViewPr snapToGrid="0">
      <p:cViewPr>
        <p:scale>
          <a:sx n="100" d="100"/>
          <a:sy n="100" d="100"/>
        </p:scale>
        <p:origin x="-4288" y="-176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handoutMaster" Target="handoutMasters/handout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4021138" y="0"/>
            <a:ext cx="3076575" cy="512763"/>
          </a:xfrm>
          <a:prstGeom prst="rect">
            <a:avLst/>
          </a:prstGeom>
        </p:spPr>
        <p:txBody>
          <a:bodyPr vert="horz" lIns="91440" tIns="45720" rIns="91440" bIns="45720" rtlCol="0"/>
          <a:lstStyle>
            <a:lvl1pPr algn="r">
              <a:defRPr sz="1200"/>
            </a:lvl1pPr>
          </a:lstStyle>
          <a:p>
            <a:fld id="{ED6B7255-50DF-4746-BD81-1AC9EA4FA426}" type="datetimeFigureOut">
              <a:rPr lang="en-GB" smtClean="0"/>
              <a:pPr/>
              <a:t>11/4/20</a:t>
            </a:fld>
            <a:endParaRPr lang="en-GB"/>
          </a:p>
        </p:txBody>
      </p:sp>
      <p:sp>
        <p:nvSpPr>
          <p:cNvPr id="4" name="Footer Placeholder 3"/>
          <p:cNvSpPr>
            <a:spLocks noGrp="1"/>
          </p:cNvSpPr>
          <p:nvPr>
            <p:ph type="ftr" sz="quarter" idx="2"/>
          </p:nvPr>
        </p:nvSpPr>
        <p:spPr>
          <a:xfrm>
            <a:off x="0" y="9721850"/>
            <a:ext cx="3076575" cy="512763"/>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4021138" y="9721850"/>
            <a:ext cx="3076575" cy="512763"/>
          </a:xfrm>
          <a:prstGeom prst="rect">
            <a:avLst/>
          </a:prstGeom>
        </p:spPr>
        <p:txBody>
          <a:bodyPr vert="horz" lIns="91440" tIns="45720" rIns="91440" bIns="45720" rtlCol="0" anchor="b"/>
          <a:lstStyle>
            <a:lvl1pPr algn="r">
              <a:defRPr sz="1200"/>
            </a:lvl1pPr>
          </a:lstStyle>
          <a:p>
            <a:fld id="{3FC6978A-0FBF-4CF8-AA73-C36E328A13D1}" type="slidenum">
              <a:rPr lang="en-GB" smtClean="0"/>
              <a:pPr/>
              <a:t>‹#›</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11742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6363" cy="511731"/>
          </a:xfrm>
          <a:prstGeom prst="rect">
            <a:avLst/>
          </a:prstGeom>
        </p:spPr>
        <p:txBody>
          <a:bodyPr vert="horz" lIns="94768" tIns="47384" rIns="94768" bIns="47384" rtlCol="0"/>
          <a:lstStyle>
            <a:lvl1pPr algn="l">
              <a:defRPr sz="1200"/>
            </a:lvl1pPr>
          </a:lstStyle>
          <a:p>
            <a:endParaRPr lang="en-GB"/>
          </a:p>
        </p:txBody>
      </p:sp>
      <p:sp>
        <p:nvSpPr>
          <p:cNvPr id="3" name="Date Placeholder 2"/>
          <p:cNvSpPr>
            <a:spLocks noGrp="1"/>
          </p:cNvSpPr>
          <p:nvPr>
            <p:ph type="dt" idx="1"/>
          </p:nvPr>
        </p:nvSpPr>
        <p:spPr>
          <a:xfrm>
            <a:off x="4021295" y="0"/>
            <a:ext cx="3076363" cy="511731"/>
          </a:xfrm>
          <a:prstGeom prst="rect">
            <a:avLst/>
          </a:prstGeom>
        </p:spPr>
        <p:txBody>
          <a:bodyPr vert="horz" lIns="94768" tIns="47384" rIns="94768" bIns="47384" rtlCol="0"/>
          <a:lstStyle>
            <a:lvl1pPr algn="r">
              <a:defRPr sz="1200"/>
            </a:lvl1pPr>
          </a:lstStyle>
          <a:p>
            <a:fld id="{34A86072-D081-FC47-8754-85C6E1D28D2A}" type="datetimeFigureOut">
              <a:rPr lang="en-GB" smtClean="0"/>
              <a:pPr/>
              <a:t>11/4/20</a:t>
            </a:fld>
            <a:endParaRPr lang="en-GB"/>
          </a:p>
        </p:txBody>
      </p:sp>
      <p:sp>
        <p:nvSpPr>
          <p:cNvPr id="4" name="Slide Image Placeholder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4768" tIns="47384" rIns="94768" bIns="47384" rtlCol="0" anchor="ctr"/>
          <a:lstStyle/>
          <a:p>
            <a:endParaRPr lang="en-GB"/>
          </a:p>
        </p:txBody>
      </p:sp>
      <p:sp>
        <p:nvSpPr>
          <p:cNvPr id="5" name="Notes Placeholder 4"/>
          <p:cNvSpPr>
            <a:spLocks noGrp="1"/>
          </p:cNvSpPr>
          <p:nvPr>
            <p:ph type="body" sz="quarter" idx="3"/>
          </p:nvPr>
        </p:nvSpPr>
        <p:spPr>
          <a:xfrm>
            <a:off x="709931" y="4861442"/>
            <a:ext cx="5679440" cy="4605576"/>
          </a:xfrm>
          <a:prstGeom prst="rect">
            <a:avLst/>
          </a:prstGeom>
        </p:spPr>
        <p:txBody>
          <a:bodyPr vert="horz" lIns="94768" tIns="47384" rIns="94768" bIns="47384"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1" y="9721106"/>
            <a:ext cx="3076363" cy="511731"/>
          </a:xfrm>
          <a:prstGeom prst="rect">
            <a:avLst/>
          </a:prstGeom>
        </p:spPr>
        <p:txBody>
          <a:bodyPr vert="horz" lIns="94768" tIns="47384" rIns="94768" bIns="47384" rtlCol="0" anchor="b"/>
          <a:lstStyle>
            <a:lvl1pPr algn="l">
              <a:defRPr sz="1200"/>
            </a:lvl1pPr>
          </a:lstStyle>
          <a:p>
            <a:endParaRPr lang="en-GB"/>
          </a:p>
        </p:txBody>
      </p:sp>
      <p:sp>
        <p:nvSpPr>
          <p:cNvPr id="7" name="Slide Number Placeholder 6"/>
          <p:cNvSpPr>
            <a:spLocks noGrp="1"/>
          </p:cNvSpPr>
          <p:nvPr>
            <p:ph type="sldNum" sz="quarter" idx="5"/>
          </p:nvPr>
        </p:nvSpPr>
        <p:spPr>
          <a:xfrm>
            <a:off x="4021295" y="9721106"/>
            <a:ext cx="3076363" cy="511731"/>
          </a:xfrm>
          <a:prstGeom prst="rect">
            <a:avLst/>
          </a:prstGeom>
        </p:spPr>
        <p:txBody>
          <a:bodyPr vert="horz" lIns="94768" tIns="47384" rIns="94768" bIns="47384" rtlCol="0" anchor="b"/>
          <a:lstStyle>
            <a:lvl1pPr algn="r">
              <a:defRPr sz="1200"/>
            </a:lvl1pPr>
          </a:lstStyle>
          <a:p>
            <a:fld id="{4B053A2D-CC4A-C94B-8B7C-6997364E3775}"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s://www.un.org/sustainabledevelopment/"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eur-lex.europa.eu/legal-content/EN/TXT/?uri=CELEX:52015DC0614" TargetMode="External"/><Relationship Id="rId4" Type="http://schemas.openxmlformats.org/officeDocument/2006/relationships/hyperlink" Target="https://www.youtube.com/watch?v=a3qIFfyYdzA" TargetMode="External"/><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 Id="rId3" Type="http://schemas.openxmlformats.org/officeDocument/2006/relationships/hyperlink" Target="https://circulareconomy.europa.eu/platform/sites/default/files/making_things_last.pdf"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s://www.youtube.com/watch?v=zCRKvDyyHmI"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mn-lt"/>
              </a:rPr>
              <a:t>This introductory</a:t>
            </a:r>
            <a:r>
              <a:rPr lang="en-US" sz="1200" baseline="0" dirty="0" smtClean="0">
                <a:latin typeface="+mn-lt"/>
              </a:rPr>
              <a:t> session on the Circular Economy (CE) was set up in collaboration between Zero Waste Scotland, City of Glasgow College and Glasgow Caledonian University.</a:t>
            </a:r>
          </a:p>
          <a:p>
            <a:endParaRPr lang="en-US" sz="1200" baseline="0" dirty="0" smtClean="0">
              <a:latin typeface="+mn-lt"/>
            </a:endParaRPr>
          </a:p>
          <a:p>
            <a:r>
              <a:rPr lang="en-US" sz="1200" baseline="0" dirty="0" smtClean="0">
                <a:latin typeface="+mn-lt"/>
              </a:rPr>
              <a:t>The target audience is lecturing staff in Further Education, with the following aims in mind:</a:t>
            </a:r>
          </a:p>
          <a:p>
            <a:endParaRPr lang="en-US" sz="1200" baseline="0" dirty="0" smtClean="0">
              <a:latin typeface="+mn-lt"/>
            </a:endParaRPr>
          </a:p>
          <a:p>
            <a:pPr marL="177691" indent="-177691">
              <a:buFont typeface="Arial" panose="020B0604020202020204" pitchFamily="34" charset="0"/>
              <a:buChar char="•"/>
            </a:pPr>
            <a:r>
              <a:rPr lang="en-US" sz="1200" baseline="0" smtClean="0">
                <a:latin typeface="+mn-lt"/>
              </a:rPr>
              <a:t>To </a:t>
            </a:r>
            <a:r>
              <a:rPr lang="en-US" sz="1200" baseline="0" dirty="0" smtClean="0">
                <a:latin typeface="+mn-lt"/>
              </a:rPr>
              <a:t>introduce the topic of CE from first principles.</a:t>
            </a:r>
          </a:p>
          <a:p>
            <a:pPr marL="177691" indent="-177691">
              <a:buFont typeface="Arial" panose="020B0604020202020204" pitchFamily="34" charset="0"/>
              <a:buChar char="•"/>
            </a:pPr>
            <a:r>
              <a:rPr lang="en-US" sz="1200" baseline="0" dirty="0" smtClean="0">
                <a:latin typeface="+mn-lt"/>
              </a:rPr>
              <a:t>To illustrate the importance of CE in the construction industry, now and in the future.</a:t>
            </a:r>
          </a:p>
          <a:p>
            <a:pPr marL="177691" indent="-177691">
              <a:buFont typeface="Arial" panose="020B0604020202020204" pitchFamily="34" charset="0"/>
              <a:buChar char="•"/>
            </a:pPr>
            <a:r>
              <a:rPr lang="en-US" sz="1200" baseline="0" dirty="0" smtClean="0">
                <a:latin typeface="+mn-lt"/>
              </a:rPr>
              <a:t>To highlight some of the existing examples of CE in construction.</a:t>
            </a:r>
          </a:p>
          <a:p>
            <a:pPr marL="177691" indent="-177691">
              <a:buFont typeface="Arial" panose="020B0604020202020204" pitchFamily="34" charset="0"/>
              <a:buChar char="•"/>
            </a:pPr>
            <a:r>
              <a:rPr lang="en-US" sz="1200" baseline="0" dirty="0" smtClean="0">
                <a:latin typeface="+mn-lt"/>
              </a:rPr>
              <a:t>To encourage lecturing staff to think actively about how to incorporate CE into the units they teach and the wider curriculum.</a:t>
            </a:r>
          </a:p>
          <a:p>
            <a:pPr marL="177691" indent="-177691">
              <a:buFont typeface="Arial" panose="020B0604020202020204" pitchFamily="34" charset="0"/>
              <a:buChar char="•"/>
            </a:pPr>
            <a:r>
              <a:rPr lang="en-US" sz="1200" baseline="0" dirty="0" smtClean="0">
                <a:latin typeface="+mn-lt"/>
              </a:rPr>
              <a:t>To motivate and inspire the audience on the subject of CE.</a:t>
            </a:r>
          </a:p>
          <a:p>
            <a:endParaRPr lang="en-US" sz="1200" baseline="0" dirty="0" smtClean="0">
              <a:latin typeface="+mn-lt"/>
            </a:endParaRPr>
          </a:p>
          <a:p>
            <a:r>
              <a:rPr lang="en-US" sz="1200" dirty="0" smtClean="0">
                <a:latin typeface="+mn-lt"/>
              </a:rPr>
              <a:t>For those of you already aware of the topic, this session may contain some interesting</a:t>
            </a:r>
            <a:r>
              <a:rPr lang="en-US" sz="1200" baseline="0" dirty="0" smtClean="0">
                <a:latin typeface="+mn-lt"/>
              </a:rPr>
              <a:t> new avenues of research and points of discussion.</a:t>
            </a:r>
          </a:p>
          <a:p>
            <a:endParaRPr lang="en-US" sz="1200" baseline="0" dirty="0" smtClean="0">
              <a:latin typeface="+mn-lt"/>
            </a:endParaRPr>
          </a:p>
          <a:p>
            <a:r>
              <a:rPr lang="en-US" sz="1200" baseline="0" dirty="0" smtClean="0">
                <a:latin typeface="+mn-lt"/>
              </a:rPr>
              <a:t>For those of you new to the topic and terminology therein, it is hoped this session and workshops provide you with a good introductory grounding to the topic.</a:t>
            </a:r>
            <a:endParaRPr lang="en-GB" sz="1200" dirty="0">
              <a:latin typeface="+mn-lt"/>
            </a:endParaRPr>
          </a:p>
        </p:txBody>
      </p:sp>
      <p:sp>
        <p:nvSpPr>
          <p:cNvPr id="4" name="Slide Number Placeholder 3"/>
          <p:cNvSpPr>
            <a:spLocks noGrp="1"/>
          </p:cNvSpPr>
          <p:nvPr>
            <p:ph type="sldNum" sz="quarter" idx="10"/>
          </p:nvPr>
        </p:nvSpPr>
        <p:spPr/>
        <p:txBody>
          <a:bodyPr/>
          <a:lstStyle/>
          <a:p>
            <a:fld id="{4B053A2D-CC4A-C94B-8B7C-6997364E3775}" type="slidenum">
              <a:rPr lang="en-GB" smtClean="0"/>
              <a:pPr/>
              <a:t>1</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83608767"/>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3842">
              <a:defRPr/>
            </a:pPr>
            <a:r>
              <a:rPr lang="en-US" sz="1200" dirty="0">
                <a:latin typeface="+mn-lt"/>
                <a:cs typeface="Arial" panose="020B0604020202020204" pitchFamily="34" charset="0"/>
              </a:rPr>
              <a:t>At the core of the Circular Economy Concept is an ambition to reduce waste and to extract maximum value from all resources.  This essentially aligns with global targets to reduce CO2 emissions, develop renewable technologies and sustain the world’s finite raw materials.  This is supported by legislation &amp; policy which will form / does form the direction the future of development</a:t>
            </a:r>
            <a:r>
              <a:rPr lang="en-US" sz="1200" dirty="0" smtClean="0">
                <a:latin typeface="+mn-lt"/>
                <a:cs typeface="Arial" panose="020B0604020202020204" pitchFamily="34" charset="0"/>
              </a:rPr>
              <a:t>.</a:t>
            </a:r>
            <a:endParaRPr lang="en-GB" sz="1200" dirty="0">
              <a:latin typeface="+mn-lt"/>
            </a:endParaRPr>
          </a:p>
        </p:txBody>
      </p:sp>
      <p:sp>
        <p:nvSpPr>
          <p:cNvPr id="4" name="Slide Number Placeholder 3"/>
          <p:cNvSpPr>
            <a:spLocks noGrp="1"/>
          </p:cNvSpPr>
          <p:nvPr>
            <p:ph type="sldNum" sz="quarter" idx="5"/>
          </p:nvPr>
        </p:nvSpPr>
        <p:spPr/>
        <p:txBody>
          <a:bodyPr/>
          <a:lstStyle/>
          <a:p>
            <a:fld id="{4B053A2D-CC4A-C94B-8B7C-6997364E3775}" type="slidenum">
              <a:rPr lang="en-GB" smtClean="0"/>
              <a:pPr/>
              <a:t>10</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98825178"/>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533072" defTabSz="473842">
              <a:defRPr/>
            </a:pPr>
            <a:r>
              <a:rPr lang="en-US" sz="1200" dirty="0">
                <a:solidFill>
                  <a:schemeClr val="tx1"/>
                </a:solidFill>
                <a:latin typeface="+mn-lt"/>
                <a:cs typeface="Arial" panose="020B0604020202020204" pitchFamily="34" charset="0"/>
              </a:rPr>
              <a:t>Firstly we want to remind ourselves what is driving policy development with respect to green / environmental issues.</a:t>
            </a:r>
          </a:p>
          <a:p>
            <a:pPr indent="-533072" defTabSz="473842">
              <a:defRPr/>
            </a:pPr>
            <a:endParaRPr lang="en-US" sz="1200" dirty="0">
              <a:solidFill>
                <a:schemeClr val="tx1"/>
              </a:solidFill>
              <a:latin typeface="+mn-lt"/>
              <a:cs typeface="Arial" panose="020B0604020202020204" pitchFamily="34" charset="0"/>
            </a:endParaRPr>
          </a:p>
          <a:p>
            <a:pPr indent="-533072"/>
            <a:r>
              <a:rPr lang="en-US" sz="1200" dirty="0">
                <a:solidFill>
                  <a:schemeClr val="tx1"/>
                </a:solidFill>
                <a:latin typeface="+mn-lt"/>
                <a:cs typeface="Arial" panose="020B0604020202020204" pitchFamily="34" charset="0"/>
              </a:rPr>
              <a:t>At the core of the </a:t>
            </a:r>
            <a:r>
              <a:rPr lang="en-US" sz="1200" b="1" dirty="0">
                <a:solidFill>
                  <a:schemeClr val="tx1"/>
                </a:solidFill>
                <a:latin typeface="+mn-lt"/>
                <a:cs typeface="Arial" panose="020B0604020202020204" pitchFamily="34" charset="0"/>
              </a:rPr>
              <a:t>Circular Economy </a:t>
            </a:r>
            <a:r>
              <a:rPr lang="en-US" sz="1200" dirty="0">
                <a:solidFill>
                  <a:schemeClr val="tx1"/>
                </a:solidFill>
                <a:latin typeface="+mn-lt"/>
                <a:cs typeface="Arial" panose="020B0604020202020204" pitchFamily="34" charset="0"/>
              </a:rPr>
              <a:t>concept is the ambition to reduce the use of </a:t>
            </a:r>
            <a:r>
              <a:rPr lang="en-US" sz="1200" b="1" dirty="0">
                <a:solidFill>
                  <a:schemeClr val="tx1"/>
                </a:solidFill>
                <a:latin typeface="+mn-lt"/>
                <a:cs typeface="Arial" panose="020B0604020202020204" pitchFamily="34" charset="0"/>
              </a:rPr>
              <a:t>finite raw materials</a:t>
            </a:r>
            <a:r>
              <a:rPr lang="en-US" sz="1200" dirty="0">
                <a:solidFill>
                  <a:schemeClr val="tx1"/>
                </a:solidFill>
                <a:latin typeface="+mn-lt"/>
                <a:cs typeface="Arial" panose="020B0604020202020204" pitchFamily="34" charset="0"/>
              </a:rPr>
              <a:t>.  This is underpinned and supported by the on-going drive to reduce </a:t>
            </a:r>
            <a:r>
              <a:rPr lang="en-US" sz="1200" b="1" dirty="0">
                <a:solidFill>
                  <a:schemeClr val="tx1"/>
                </a:solidFill>
                <a:latin typeface="+mn-lt"/>
                <a:cs typeface="Arial" panose="020B0604020202020204" pitchFamily="34" charset="0"/>
              </a:rPr>
              <a:t>carbon emissions </a:t>
            </a:r>
            <a:r>
              <a:rPr lang="en-US" sz="1200" dirty="0">
                <a:solidFill>
                  <a:schemeClr val="tx1"/>
                </a:solidFill>
                <a:latin typeface="+mn-lt"/>
                <a:cs typeface="Arial" panose="020B0604020202020204" pitchFamily="34" charset="0"/>
              </a:rPr>
              <a:t>and develop</a:t>
            </a:r>
            <a:r>
              <a:rPr lang="en-US" sz="1200" b="1" dirty="0">
                <a:solidFill>
                  <a:schemeClr val="tx1"/>
                </a:solidFill>
                <a:latin typeface="+mn-lt"/>
                <a:cs typeface="Arial" panose="020B0604020202020204" pitchFamily="34" charset="0"/>
              </a:rPr>
              <a:t> renewable energy technologies.</a:t>
            </a:r>
          </a:p>
        </p:txBody>
      </p:sp>
      <p:sp>
        <p:nvSpPr>
          <p:cNvPr id="4" name="Slide Number Placeholder 3"/>
          <p:cNvSpPr>
            <a:spLocks noGrp="1"/>
          </p:cNvSpPr>
          <p:nvPr>
            <p:ph type="sldNum" sz="quarter" idx="5"/>
          </p:nvPr>
        </p:nvSpPr>
        <p:spPr/>
        <p:txBody>
          <a:bodyPr/>
          <a:lstStyle/>
          <a:p>
            <a:fld id="{4B053A2D-CC4A-C94B-8B7C-6997364E3775}" type="slidenum">
              <a:rPr lang="en-GB" smtClean="0"/>
              <a:pPr/>
              <a:t>11</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93772774"/>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533072"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latin typeface="+mn-lt"/>
                <a:cs typeface="Arial" panose="020B0604020202020204" pitchFamily="34" charset="0"/>
              </a:rPr>
              <a:t>The </a:t>
            </a:r>
            <a:r>
              <a:rPr lang="en-US" sz="1200" b="1" dirty="0" smtClean="0">
                <a:solidFill>
                  <a:schemeClr val="tx1"/>
                </a:solidFill>
                <a:latin typeface="+mn-lt"/>
                <a:cs typeface="Arial" panose="020B0604020202020204" pitchFamily="34" charset="0"/>
              </a:rPr>
              <a:t>Circular Economy</a:t>
            </a:r>
            <a:r>
              <a:rPr lang="en-US" sz="1200" dirty="0" smtClean="0">
                <a:solidFill>
                  <a:schemeClr val="tx1"/>
                </a:solidFill>
                <a:latin typeface="+mn-lt"/>
                <a:cs typeface="Arial" panose="020B0604020202020204" pitchFamily="34" charset="0"/>
              </a:rPr>
              <a:t> and the need to tackle </a:t>
            </a:r>
            <a:r>
              <a:rPr lang="en-US" sz="1200" b="1" dirty="0" smtClean="0">
                <a:solidFill>
                  <a:schemeClr val="tx1"/>
                </a:solidFill>
                <a:latin typeface="+mn-lt"/>
                <a:cs typeface="Arial" panose="020B0604020202020204" pitchFamily="34" charset="0"/>
              </a:rPr>
              <a:t>Climate Change </a:t>
            </a:r>
            <a:r>
              <a:rPr lang="en-US" sz="1200" dirty="0" smtClean="0">
                <a:solidFill>
                  <a:schemeClr val="tx1"/>
                </a:solidFill>
                <a:latin typeface="+mn-lt"/>
                <a:cs typeface="Arial" panose="020B0604020202020204" pitchFamily="34" charset="0"/>
              </a:rPr>
              <a:t>are interdependent.  Moving to renewable energy alone will only reduce greenhouse gas emissions by 55%.  The remaining emissions are a result of how we produce goods and food.  Production of cement, plastics, steel and </a:t>
            </a:r>
            <a:r>
              <a:rPr lang="en-US" sz="1200" dirty="0" err="1" smtClean="0">
                <a:solidFill>
                  <a:schemeClr val="tx1"/>
                </a:solidFill>
                <a:latin typeface="+mn-lt"/>
                <a:cs typeface="Arial" panose="020B0604020202020204" pitchFamily="34" charset="0"/>
              </a:rPr>
              <a:t>aluminium</a:t>
            </a:r>
            <a:r>
              <a:rPr lang="en-US" sz="1200" dirty="0" smtClean="0">
                <a:solidFill>
                  <a:schemeClr val="tx1"/>
                </a:solidFill>
                <a:latin typeface="+mn-lt"/>
                <a:cs typeface="Arial" panose="020B0604020202020204" pitchFamily="34" charset="0"/>
              </a:rPr>
              <a:t> are examples of energy intensive industries that have the opportunity to greatly improve and reduce these emissions.  </a:t>
            </a:r>
            <a:r>
              <a:rPr lang="en-US" sz="1200" dirty="0" err="1" smtClean="0">
                <a:solidFill>
                  <a:schemeClr val="tx1"/>
                </a:solidFill>
                <a:latin typeface="+mn-lt"/>
                <a:cs typeface="Arial" panose="020B0604020202020204" pitchFamily="34" charset="0"/>
              </a:rPr>
              <a:t>https://www.ellenmacarthurfoundation.org/news/climate-change-paper</a:t>
            </a:r>
            <a:r>
              <a:rPr lang="en-US" sz="1200" err="1" smtClean="0">
                <a:solidFill>
                  <a:schemeClr val="tx1"/>
                </a:solidFill>
                <a:latin typeface="+mn-lt"/>
                <a:cs typeface="Arial" panose="020B0604020202020204" pitchFamily="34" charset="0"/>
              </a:rPr>
              <a:t>-</a:t>
            </a:r>
            <a:r>
              <a:rPr lang="en-US" sz="1200" smtClean="0">
                <a:solidFill>
                  <a:schemeClr val="tx1"/>
                </a:solidFill>
                <a:latin typeface="+mn-lt"/>
                <a:cs typeface="Arial" panose="020B0604020202020204" pitchFamily="34" charset="0"/>
              </a:rPr>
              <a:t>released</a:t>
            </a:r>
          </a:p>
          <a:p>
            <a:pPr marL="0" marR="0" indent="-533072" algn="l" defTabSz="457200" rtl="0" eaLnBrk="1" fontAlgn="auto" latinLnBrk="0" hangingPunct="1">
              <a:lnSpc>
                <a:spcPct val="100000"/>
              </a:lnSpc>
              <a:spcBef>
                <a:spcPts val="0"/>
              </a:spcBef>
              <a:spcAft>
                <a:spcPts val="0"/>
              </a:spcAft>
              <a:buClrTx/>
              <a:buSzTx/>
              <a:buFontTx/>
              <a:buNone/>
              <a:tabLst/>
              <a:defRPr/>
            </a:pPr>
            <a:endParaRPr lang="en-US" sz="1200" dirty="0" smtClean="0">
              <a:solidFill>
                <a:schemeClr val="tx1"/>
              </a:solidFill>
              <a:latin typeface="+mn-lt"/>
              <a:cs typeface="Arial" panose="020B0604020202020204" pitchFamily="34" charset="0"/>
            </a:endParaRPr>
          </a:p>
          <a:p>
            <a:pPr indent="-533072"/>
            <a:r>
              <a:rPr lang="en-US" sz="1200" b="0" dirty="0" smtClean="0">
                <a:solidFill>
                  <a:schemeClr val="tx1"/>
                </a:solidFill>
                <a:latin typeface="+mn-lt"/>
                <a:cs typeface="Arial" panose="020B0604020202020204" pitchFamily="34" charset="0"/>
              </a:rPr>
              <a:t>The reduction in the use of finite raw materials and the drive for renewable energy</a:t>
            </a:r>
            <a:r>
              <a:rPr lang="en-US" sz="1200" b="0" baseline="0" dirty="0" smtClean="0">
                <a:solidFill>
                  <a:schemeClr val="tx1"/>
                </a:solidFill>
                <a:latin typeface="+mn-lt"/>
                <a:cs typeface="Arial" panose="020B0604020202020204" pitchFamily="34" charset="0"/>
              </a:rPr>
              <a:t> are at the heart of the circular economy.  These are the key areas in which to tackle the climate emergency.  Thus, implementing the Circular Economy model will greatly help us to reach our climate change targets.</a:t>
            </a:r>
            <a:endParaRPr lang="en-US" sz="1200" b="0" dirty="0">
              <a:solidFill>
                <a:schemeClr val="tx1"/>
              </a:solidFill>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4B053A2D-CC4A-C94B-8B7C-6997364E3775}" type="slidenum">
              <a:rPr lang="en-GB" smtClean="0"/>
              <a:pPr/>
              <a:t>12</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93772774"/>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indent="-514350"/>
            <a:r>
              <a:rPr lang="en-US" sz="1200" b="0" i="0" dirty="0" smtClean="0">
                <a:solidFill>
                  <a:srgbClr val="000000"/>
                </a:solidFill>
                <a:latin typeface="Calibri"/>
                <a:cs typeface="Arial" panose="020B0604020202020204" pitchFamily="34" charset="0"/>
              </a:rPr>
              <a:t>How these energy intensive industries reduce their greenhouse gas emissions will be driven by the </a:t>
            </a:r>
            <a:r>
              <a:rPr lang="en-US" sz="1200" b="0" i="0" dirty="0" err="1" smtClean="0">
                <a:solidFill>
                  <a:srgbClr val="000000"/>
                </a:solidFill>
                <a:latin typeface="Calibri"/>
                <a:cs typeface="Arial" panose="020B0604020202020204" pitchFamily="34" charset="0"/>
              </a:rPr>
              <a:t>realisation</a:t>
            </a:r>
            <a:r>
              <a:rPr lang="en-US" sz="1200" b="0" i="0" dirty="0" smtClean="0">
                <a:solidFill>
                  <a:srgbClr val="000000"/>
                </a:solidFill>
                <a:latin typeface="Calibri"/>
                <a:cs typeface="Arial" panose="020B0604020202020204" pitchFamily="34" charset="0"/>
              </a:rPr>
              <a:t> that energy use, and resultant harmful carbon emissions, do not just take place at the point of use for a product or service; they occur across the full life cycle.  </a:t>
            </a:r>
          </a:p>
          <a:p>
            <a:pPr indent="-514350"/>
            <a:endParaRPr lang="en-US" sz="1200" b="0" i="0" dirty="0" smtClean="0">
              <a:solidFill>
                <a:srgbClr val="000000"/>
              </a:solidFill>
              <a:latin typeface="Calibri"/>
              <a:cs typeface="Arial" panose="020B0604020202020204" pitchFamily="34" charset="0"/>
            </a:endParaRPr>
          </a:p>
          <a:p>
            <a:pPr indent="-514350"/>
            <a:r>
              <a:rPr lang="en-US" sz="1200" b="0" i="0" dirty="0" smtClean="0">
                <a:solidFill>
                  <a:srgbClr val="000000"/>
                </a:solidFill>
                <a:latin typeface="Calibri"/>
                <a:cs typeface="Arial" panose="020B0604020202020204" pitchFamily="34" charset="0"/>
              </a:rPr>
              <a:t>The ambition to reduce carbon emissions is at the core of current global policy on addressing climate change.</a:t>
            </a:r>
            <a:r>
              <a:rPr lang="en-US" sz="1200" b="0" i="0" baseline="0" dirty="0" smtClean="0">
                <a:solidFill>
                  <a:srgbClr val="000000"/>
                </a:solidFill>
                <a:latin typeface="Calibri"/>
                <a:cs typeface="Arial" panose="020B0604020202020204" pitchFamily="34" charset="0"/>
              </a:rPr>
              <a:t>  U</a:t>
            </a:r>
            <a:r>
              <a:rPr lang="en-US" sz="1200" b="0" i="0" dirty="0" smtClean="0">
                <a:solidFill>
                  <a:srgbClr val="000000"/>
                </a:solidFill>
                <a:latin typeface="Calibri"/>
                <a:cs typeface="Arial" panose="020B0604020202020204" pitchFamily="34" charset="0"/>
              </a:rPr>
              <a:t>nderstanding</a:t>
            </a:r>
            <a:r>
              <a:rPr lang="en-US" sz="1200" b="0" i="0" baseline="0" dirty="0" smtClean="0">
                <a:solidFill>
                  <a:srgbClr val="000000"/>
                </a:solidFill>
                <a:latin typeface="Calibri"/>
                <a:cs typeface="Arial" panose="020B0604020202020204" pitchFamily="34" charset="0"/>
              </a:rPr>
              <a:t> that carbon emissions can be reduced throughout the lifespan of a product or service, and not just at the point of use, will help to identify a holistic approach in addressing this issue. </a:t>
            </a:r>
            <a:r>
              <a:rPr lang="en-US" sz="1200" b="0" i="0" dirty="0" smtClean="0">
                <a:solidFill>
                  <a:srgbClr val="000000"/>
                </a:solidFill>
                <a:latin typeface="Calibri"/>
                <a:cs typeface="Arial" panose="020B0604020202020204" pitchFamily="34" charset="0"/>
              </a:rPr>
              <a:t>In simple terms, when energy is produced from burning fossil </a:t>
            </a:r>
            <a:r>
              <a:rPr lang="en-US" sz="1200" b="0" i="0" dirty="0" err="1" smtClean="0">
                <a:solidFill>
                  <a:srgbClr val="000000"/>
                </a:solidFill>
                <a:latin typeface="Calibri"/>
                <a:cs typeface="Arial" panose="020B0604020202020204" pitchFamily="34" charset="0"/>
              </a:rPr>
              <a:t>fule</a:t>
            </a:r>
            <a:r>
              <a:rPr lang="en-US" sz="1200" b="0" i="0" dirty="0" smtClean="0">
                <a:solidFill>
                  <a:srgbClr val="000000"/>
                </a:solidFill>
                <a:latin typeface="Calibri"/>
                <a:cs typeface="Arial" panose="020B0604020202020204" pitchFamily="34" charset="0"/>
              </a:rPr>
              <a:t>, carbon</a:t>
            </a:r>
            <a:r>
              <a:rPr lang="en-US" sz="1200" b="0" i="0" baseline="0" dirty="0" smtClean="0">
                <a:solidFill>
                  <a:srgbClr val="000000"/>
                </a:solidFill>
                <a:latin typeface="Calibri"/>
                <a:cs typeface="Arial" panose="020B0604020202020204" pitchFamily="34" charset="0"/>
              </a:rPr>
              <a:t> is emitted into the atmosphere.  This emitted carbon traps heat within the atmosphere, creating an unnatural rise in global temperatures.  This is at the core of climate change policy as the human race is currently releasing severely harmful and unsustainable levels of carbon into the atmosphere.</a:t>
            </a:r>
            <a:endParaRPr lang="en-US" sz="1200" b="0" i="0" dirty="0" smtClean="0">
              <a:solidFill>
                <a:srgbClr val="000000"/>
              </a:solidFill>
              <a:latin typeface="Calibri"/>
              <a:cs typeface="Arial" panose="020B0604020202020204" pitchFamily="34" charset="0"/>
            </a:endParaRPr>
          </a:p>
          <a:p>
            <a:pPr indent="-514350"/>
            <a:endParaRPr lang="en-US" sz="1200" b="0" i="0" dirty="0" smtClean="0">
              <a:solidFill>
                <a:srgbClr val="000000"/>
              </a:solidFill>
              <a:latin typeface="Calibri"/>
              <a:cs typeface="Arial" panose="020B0604020202020204" pitchFamily="34" charset="0"/>
            </a:endParaRPr>
          </a:p>
          <a:p>
            <a:pPr indent="-514350"/>
            <a:r>
              <a:rPr lang="en-US" sz="1200" b="0" i="0" dirty="0" smtClean="0">
                <a:solidFill>
                  <a:srgbClr val="000000"/>
                </a:solidFill>
                <a:latin typeface="Calibri"/>
                <a:cs typeface="Arial" panose="020B0604020202020204" pitchFamily="34" charset="0"/>
              </a:rPr>
              <a:t>Consider that the diagram shown represents the lifespan of a light bulb</a:t>
            </a:r>
            <a:r>
              <a:rPr lang="en-US" sz="1200" b="0" i="0" baseline="0" dirty="0" smtClean="0">
                <a:solidFill>
                  <a:srgbClr val="000000"/>
                </a:solidFill>
                <a:latin typeface="Calibri"/>
                <a:cs typeface="Arial" panose="020B0604020202020204" pitchFamily="34" charset="0"/>
              </a:rPr>
              <a:t>.  Each of these stages</a:t>
            </a:r>
            <a:r>
              <a:rPr lang="en-US" sz="1200" b="0" i="0" dirty="0" smtClean="0">
                <a:solidFill>
                  <a:srgbClr val="000000"/>
                </a:solidFill>
                <a:latin typeface="Calibri"/>
                <a:cs typeface="Arial" panose="020B0604020202020204" pitchFamily="34" charset="0"/>
              </a:rPr>
              <a:t> requires energy, not just the point at which the light bulb is switched on in the home (use &amp;</a:t>
            </a:r>
            <a:r>
              <a:rPr lang="en-US" sz="1200" b="0" i="0" baseline="0" dirty="0" smtClean="0">
                <a:solidFill>
                  <a:srgbClr val="000000"/>
                </a:solidFill>
                <a:latin typeface="Calibri"/>
                <a:cs typeface="Arial" panose="020B0604020202020204" pitchFamily="34" charset="0"/>
              </a:rPr>
              <a:t> maintain)</a:t>
            </a:r>
            <a:r>
              <a:rPr lang="en-US" sz="1200" b="0" i="0" dirty="0" smtClean="0">
                <a:solidFill>
                  <a:srgbClr val="000000"/>
                </a:solidFill>
                <a:latin typeface="Calibri"/>
                <a:cs typeface="Arial" panose="020B0604020202020204" pitchFamily="34" charset="0"/>
              </a:rPr>
              <a:t>. We call this</a:t>
            </a:r>
            <a:r>
              <a:rPr lang="en-US" sz="1200" b="0" i="0" baseline="0" dirty="0" smtClean="0">
                <a:solidFill>
                  <a:srgbClr val="000000"/>
                </a:solidFill>
                <a:latin typeface="Calibri"/>
                <a:cs typeface="Arial" panose="020B0604020202020204" pitchFamily="34" charset="0"/>
              </a:rPr>
              <a:t> entire</a:t>
            </a:r>
            <a:r>
              <a:rPr lang="en-US" sz="1200" b="0" i="0" dirty="0" smtClean="0">
                <a:solidFill>
                  <a:srgbClr val="000000"/>
                </a:solidFill>
                <a:latin typeface="Calibri"/>
                <a:cs typeface="Arial" panose="020B0604020202020204" pitchFamily="34" charset="0"/>
              </a:rPr>
              <a:t> lifespan of energy use Embodied Carbon, which is distinct from the Operational Carbon phase,</a:t>
            </a:r>
            <a:r>
              <a:rPr lang="en-US" sz="1200" b="0" i="0" baseline="0" dirty="0" smtClean="0">
                <a:solidFill>
                  <a:srgbClr val="000000"/>
                </a:solidFill>
                <a:latin typeface="Calibri"/>
                <a:cs typeface="Arial" panose="020B0604020202020204" pitchFamily="34" charset="0"/>
              </a:rPr>
              <a:t> as shown in the diagram</a:t>
            </a:r>
            <a:r>
              <a:rPr lang="en-US" sz="1200" b="0" i="0" dirty="0" smtClean="0">
                <a:solidFill>
                  <a:srgbClr val="000000"/>
                </a:solidFill>
                <a:latin typeface="Calibri"/>
                <a:cs typeface="Arial" panose="020B0604020202020204" pitchFamily="34" charset="0"/>
              </a:rPr>
              <a:t>.  If we can look at how to reduce energy use throughout</a:t>
            </a:r>
            <a:r>
              <a:rPr lang="en-US" sz="1200" b="0" i="0" baseline="0" dirty="0" smtClean="0">
                <a:solidFill>
                  <a:srgbClr val="000000"/>
                </a:solidFill>
                <a:latin typeface="Calibri"/>
                <a:cs typeface="Arial" panose="020B0604020202020204" pitchFamily="34" charset="0"/>
              </a:rPr>
              <a:t> the creation, maintenance and disposal phases, we can tackle Embodied Carbon effectively.  This should be done in conjunction with reducing energy whilst the product / service is in use, which is a stage that the general population may be more familiar with, for example, switching lights off when nobody is in a room.  The example of the light bulb can be applied to any product or service, particularly within the construction industry, and all materials and technologies within it.</a:t>
            </a:r>
          </a:p>
          <a:p>
            <a:pPr indent="-514350"/>
            <a:endParaRPr lang="en-US" sz="1200" b="0" i="0" baseline="0" dirty="0" smtClean="0">
              <a:solidFill>
                <a:srgbClr val="000000"/>
              </a:solidFill>
              <a:latin typeface="Calibri"/>
              <a:cs typeface="Arial" panose="020B0604020202020204" pitchFamily="34" charset="0"/>
            </a:endParaRPr>
          </a:p>
          <a:p>
            <a:pPr indent="-514350"/>
            <a:r>
              <a:rPr lang="en-US" sz="1200" b="0" i="0" dirty="0" smtClean="0">
                <a:solidFill>
                  <a:srgbClr val="000000"/>
                </a:solidFill>
                <a:latin typeface="Calibri"/>
                <a:cs typeface="Arial" panose="020B0604020202020204" pitchFamily="34" charset="0"/>
              </a:rPr>
              <a:t>The implementation of the Circular Economy will help</a:t>
            </a:r>
            <a:r>
              <a:rPr lang="en-US" sz="1200" b="0" i="0" baseline="0" dirty="0" smtClean="0">
                <a:solidFill>
                  <a:srgbClr val="000000"/>
                </a:solidFill>
                <a:latin typeface="Calibri"/>
                <a:cs typeface="Arial" panose="020B0604020202020204" pitchFamily="34" charset="0"/>
              </a:rPr>
              <a:t> to deliver targets for Embodied Carbon reductions, across all sectors.</a:t>
            </a:r>
            <a:endParaRPr lang="en-US" sz="1200" b="0" i="0" dirty="0" smtClean="0">
              <a:solidFill>
                <a:srgbClr val="000000"/>
              </a:solidFill>
              <a:latin typeface="Calibri"/>
              <a:cs typeface="Arial" panose="020B0604020202020204" pitchFamily="34" charset="0"/>
            </a:endParaRPr>
          </a:p>
        </p:txBody>
      </p:sp>
      <p:sp>
        <p:nvSpPr>
          <p:cNvPr id="4" name="Slide Number Placeholder 3"/>
          <p:cNvSpPr>
            <a:spLocks noGrp="1"/>
          </p:cNvSpPr>
          <p:nvPr>
            <p:ph type="sldNum" sz="quarter" idx="5"/>
          </p:nvPr>
        </p:nvSpPr>
        <p:spPr/>
        <p:txBody>
          <a:bodyPr/>
          <a:lstStyle/>
          <a:p>
            <a:fld id="{4B053A2D-CC4A-C94B-8B7C-6997364E3775}" type="slidenum">
              <a:rPr lang="en-GB" smtClean="0"/>
              <a:pPr/>
              <a:t>13</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93772774"/>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r>
              <a:rPr lang="en-US" sz="1200" b="1" dirty="0">
                <a:solidFill>
                  <a:schemeClr val="tx1"/>
                </a:solidFill>
                <a:latin typeface="+mn-lt"/>
                <a:cs typeface="Arial" panose="020B0604020202020204" pitchFamily="34" charset="0"/>
              </a:rPr>
              <a:t>Energy Efficiency, Renewable Energy, Resource Efficiency </a:t>
            </a:r>
            <a:r>
              <a:rPr lang="en-US" sz="1200" dirty="0">
                <a:solidFill>
                  <a:schemeClr val="tx1"/>
                </a:solidFill>
                <a:latin typeface="+mn-lt"/>
                <a:cs typeface="Arial" panose="020B0604020202020204" pitchFamily="34" charset="0"/>
              </a:rPr>
              <a:t>are familiar areas of policy that governments have worked on over the past 20 years.   These topics and the Circular Economy are all intrinsically </a:t>
            </a:r>
            <a:r>
              <a:rPr lang="en-US" sz="1200" dirty="0" smtClean="0">
                <a:solidFill>
                  <a:schemeClr val="tx1"/>
                </a:solidFill>
                <a:latin typeface="+mn-lt"/>
                <a:cs typeface="Arial" panose="020B0604020202020204" pitchFamily="34" charset="0"/>
              </a:rPr>
              <a:t>linked.</a:t>
            </a:r>
            <a:r>
              <a:rPr lang="en-US" sz="1200" baseline="0" dirty="0" smtClean="0">
                <a:solidFill>
                  <a:schemeClr val="tx1"/>
                </a:solidFill>
                <a:latin typeface="+mn-lt"/>
                <a:cs typeface="Arial" panose="020B0604020202020204" pitchFamily="34" charset="0"/>
              </a:rPr>
              <a:t>  </a:t>
            </a:r>
            <a:r>
              <a:rPr lang="en-US" sz="1200" dirty="0" smtClean="0">
                <a:solidFill>
                  <a:schemeClr val="tx1"/>
                </a:solidFill>
                <a:latin typeface="+mn-lt"/>
                <a:cs typeface="Arial" panose="020B0604020202020204" pitchFamily="34" charset="0"/>
              </a:rPr>
              <a:t>These </a:t>
            </a:r>
            <a:r>
              <a:rPr lang="en-US" sz="1200" dirty="0">
                <a:solidFill>
                  <a:schemeClr val="tx1"/>
                </a:solidFill>
                <a:latin typeface="+mn-lt"/>
                <a:cs typeface="Arial" panose="020B0604020202020204" pitchFamily="34" charset="0"/>
              </a:rPr>
              <a:t>ingredients are embedded </a:t>
            </a:r>
            <a:r>
              <a:rPr lang="en-US" sz="1200" dirty="0" smtClean="0">
                <a:solidFill>
                  <a:schemeClr val="tx1"/>
                </a:solidFill>
                <a:latin typeface="+mn-lt"/>
                <a:cs typeface="Arial" panose="020B0604020202020204" pitchFamily="34" charset="0"/>
              </a:rPr>
              <a:t>within</a:t>
            </a:r>
            <a:r>
              <a:rPr lang="en-US" sz="1200" baseline="0" dirty="0" smtClean="0">
                <a:solidFill>
                  <a:schemeClr val="tx1"/>
                </a:solidFill>
                <a:latin typeface="+mn-lt"/>
                <a:cs typeface="Arial" panose="020B0604020202020204" pitchFamily="34" charset="0"/>
              </a:rPr>
              <a:t> </a:t>
            </a:r>
            <a:r>
              <a:rPr lang="en-US" sz="1200" dirty="0" smtClean="0">
                <a:solidFill>
                  <a:schemeClr val="tx1"/>
                </a:solidFill>
                <a:latin typeface="+mn-lt"/>
                <a:cs typeface="Arial" panose="020B0604020202020204" pitchFamily="34" charset="0"/>
              </a:rPr>
              <a:t>current </a:t>
            </a:r>
            <a:r>
              <a:rPr lang="en-US" sz="1200" dirty="0">
                <a:solidFill>
                  <a:schemeClr val="tx1"/>
                </a:solidFill>
                <a:latin typeface="+mn-lt"/>
                <a:cs typeface="Arial" panose="020B0604020202020204" pitchFamily="34" charset="0"/>
              </a:rPr>
              <a:t>policy-making and are helping to support each other in working towards a Sustainable &amp; Circular society.  </a:t>
            </a:r>
            <a:r>
              <a:rPr lang="en-US" sz="1200" dirty="0" smtClean="0">
                <a:solidFill>
                  <a:schemeClr val="tx1"/>
                </a:solidFill>
                <a:latin typeface="+mn-lt"/>
                <a:cs typeface="Arial" panose="020B0604020202020204" pitchFamily="34" charset="0"/>
              </a:rPr>
              <a:t>For </a:t>
            </a:r>
            <a:r>
              <a:rPr lang="en-US" sz="1200" dirty="0">
                <a:solidFill>
                  <a:schemeClr val="tx1"/>
                </a:solidFill>
                <a:latin typeface="+mn-lt"/>
                <a:cs typeface="Arial" panose="020B0604020202020204" pitchFamily="34" charset="0"/>
              </a:rPr>
              <a:t>example, </a:t>
            </a:r>
            <a:r>
              <a:rPr lang="en-US" sz="1200" b="1" dirty="0" smtClean="0">
                <a:solidFill>
                  <a:schemeClr val="tx1"/>
                </a:solidFill>
                <a:latin typeface="+mn-lt"/>
                <a:cs typeface="Arial" panose="020B0604020202020204" pitchFamily="34" charset="0"/>
              </a:rPr>
              <a:t>CO2 / embodied carbon </a:t>
            </a:r>
            <a:r>
              <a:rPr lang="en-US" sz="1200" b="1" dirty="0">
                <a:solidFill>
                  <a:schemeClr val="tx1"/>
                </a:solidFill>
                <a:latin typeface="+mn-lt"/>
                <a:cs typeface="Arial" panose="020B0604020202020204" pitchFamily="34" charset="0"/>
              </a:rPr>
              <a:t>reduction </a:t>
            </a:r>
            <a:r>
              <a:rPr lang="en-US" sz="1200" dirty="0">
                <a:solidFill>
                  <a:schemeClr val="tx1"/>
                </a:solidFill>
                <a:latin typeface="+mn-lt"/>
                <a:cs typeface="Arial" panose="020B0604020202020204" pitchFamily="34" charset="0"/>
              </a:rPr>
              <a:t>is an obvious by-product of the Circular</a:t>
            </a:r>
            <a:r>
              <a:rPr lang="en-US" sz="1200" dirty="0" smtClean="0">
                <a:solidFill>
                  <a:schemeClr val="tx1"/>
                </a:solidFill>
                <a:latin typeface="+mn-lt"/>
                <a:cs typeface="Arial" panose="020B0604020202020204" pitchFamily="34" charset="0"/>
              </a:rPr>
              <a:t> Economy</a:t>
            </a:r>
            <a:r>
              <a:rPr lang="en-US" sz="1200" dirty="0">
                <a:solidFill>
                  <a:schemeClr val="tx1"/>
                </a:solidFill>
                <a:latin typeface="+mn-lt"/>
                <a:cs typeface="Arial" panose="020B0604020202020204" pitchFamily="34" charset="0"/>
              </a:rPr>
              <a:t>, but it is clear that energy will still be needed to support a Circular Economy</a:t>
            </a:r>
            <a:r>
              <a:rPr lang="en-GB" sz="1200" dirty="0">
                <a:solidFill>
                  <a:schemeClr val="tx1"/>
                </a:solidFill>
                <a:latin typeface="+mn-lt"/>
              </a:rPr>
              <a:t>, which is best served by renewable energy </a:t>
            </a:r>
            <a:r>
              <a:rPr lang="en-GB" sz="1200" dirty="0" smtClean="0">
                <a:solidFill>
                  <a:schemeClr val="tx1"/>
                </a:solidFill>
                <a:latin typeface="+mn-lt"/>
              </a:rPr>
              <a:t>technologies.</a:t>
            </a:r>
            <a:r>
              <a:rPr lang="en-GB" sz="1200" baseline="0" dirty="0" smtClean="0">
                <a:solidFill>
                  <a:schemeClr val="tx1"/>
                </a:solidFill>
                <a:latin typeface="+mn-lt"/>
              </a:rPr>
              <a:t>  </a:t>
            </a:r>
            <a:r>
              <a:rPr lang="en-US" sz="1200" dirty="0" smtClean="0">
                <a:solidFill>
                  <a:schemeClr val="tx1"/>
                </a:solidFill>
                <a:latin typeface="+mn-lt"/>
                <a:cs typeface="Arial" panose="020B0604020202020204" pitchFamily="34" charset="0"/>
              </a:rPr>
              <a:t>These </a:t>
            </a:r>
            <a:r>
              <a:rPr lang="en-US" sz="1200" dirty="0">
                <a:solidFill>
                  <a:schemeClr val="tx1"/>
                </a:solidFill>
                <a:latin typeface="+mn-lt"/>
                <a:cs typeface="Arial" panose="020B0604020202020204" pitchFamily="34" charset="0"/>
              </a:rPr>
              <a:t>key areas of sustainable / circular thinking are interdependent and mutually beneficial initiatives at the core of European and UK policy</a:t>
            </a:r>
            <a:r>
              <a:rPr lang="en-US" sz="1200" dirty="0" smtClean="0">
                <a:solidFill>
                  <a:schemeClr val="tx1"/>
                </a:solidFill>
                <a:latin typeface="+mn-lt"/>
                <a:cs typeface="Arial" panose="020B0604020202020204" pitchFamily="34" charset="0"/>
              </a:rPr>
              <a:t>.</a:t>
            </a:r>
            <a:endParaRPr lang="en-US" sz="1200" dirty="0">
              <a:solidFill>
                <a:schemeClr val="tx1"/>
              </a:solidFill>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4B053A2D-CC4A-C94B-8B7C-6997364E3775}" type="slidenum">
              <a:rPr lang="en-GB" smtClean="0"/>
              <a:pPr/>
              <a:t>14</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93772774"/>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73842">
              <a:defRPr/>
            </a:pPr>
            <a:r>
              <a:rPr lang="en-GB" sz="1200" dirty="0">
                <a:latin typeface="+mn-lt"/>
              </a:rPr>
              <a:t>The Circular</a:t>
            </a:r>
            <a:r>
              <a:rPr lang="en-GB" sz="1200" baseline="0" dirty="0">
                <a:latin typeface="+mn-lt"/>
              </a:rPr>
              <a:t> Economy Concept is preceded by the UK Climate Change Act 2008. </a:t>
            </a:r>
            <a:r>
              <a:rPr lang="en-US" sz="1200" dirty="0">
                <a:latin typeface="+mn-lt"/>
                <a:cs typeface="Arial" panose="020B0604020202020204" pitchFamily="34" charset="0"/>
              </a:rPr>
              <a:t>It was put in place to ensure that UK carbon emissions are reduced to at least </a:t>
            </a:r>
            <a:r>
              <a:rPr lang="en-US" sz="1200" b="1" dirty="0">
                <a:latin typeface="+mn-lt"/>
                <a:cs typeface="Arial" panose="020B0604020202020204" pitchFamily="34" charset="0"/>
              </a:rPr>
              <a:t>80%</a:t>
            </a:r>
            <a:r>
              <a:rPr lang="en-US" sz="1200" dirty="0">
                <a:latin typeface="+mn-lt"/>
                <a:cs typeface="Arial" panose="020B0604020202020204" pitchFamily="34" charset="0"/>
              </a:rPr>
              <a:t> below the 1990 baseline rate by </a:t>
            </a:r>
            <a:r>
              <a:rPr lang="en-US" sz="1200" b="1" dirty="0">
                <a:latin typeface="+mn-lt"/>
                <a:cs typeface="Arial" panose="020B0604020202020204" pitchFamily="34" charset="0"/>
              </a:rPr>
              <a:t>2050</a:t>
            </a:r>
            <a:r>
              <a:rPr lang="en-US" sz="1200" dirty="0">
                <a:latin typeface="+mn-lt"/>
                <a:cs typeface="Arial" panose="020B0604020202020204" pitchFamily="34" charset="0"/>
              </a:rPr>
              <a:t>.</a:t>
            </a:r>
          </a:p>
          <a:p>
            <a:endParaRPr lang="en-GB" sz="1200" dirty="0">
              <a:latin typeface="+mn-lt"/>
            </a:endParaRPr>
          </a:p>
          <a:p>
            <a:r>
              <a:rPr lang="en-GB" sz="1200" dirty="0" smtClean="0">
                <a:latin typeface="+mn-lt"/>
              </a:rPr>
              <a:t>This </a:t>
            </a:r>
            <a:r>
              <a:rPr lang="en-GB" sz="1200" dirty="0">
                <a:latin typeface="+mn-lt"/>
              </a:rPr>
              <a:t>Act</a:t>
            </a:r>
            <a:r>
              <a:rPr lang="en-GB" sz="1200" baseline="0" dirty="0">
                <a:latin typeface="+mn-lt"/>
              </a:rPr>
              <a:t> in itself is underpinned by the Kyoto Protocol, which is an International Treaty that </a:t>
            </a:r>
            <a:r>
              <a:rPr lang="en-GB" sz="1200" b="1" baseline="0" dirty="0">
                <a:latin typeface="+mn-lt"/>
              </a:rPr>
              <a:t>acknowledges the effects of climate change </a:t>
            </a:r>
            <a:r>
              <a:rPr lang="en-GB" sz="1200" baseline="0" dirty="0">
                <a:latin typeface="+mn-lt"/>
              </a:rPr>
              <a:t>and that it is occurring.  It also acknowledges the scientific consensus that it is extremely likely that human-made CO2 emissions have caused it.  The Kyoto Protocol was adopted in 1997 by several of the major CO2 producing nations, including the UK, and was effective from 16 February 2005.  The Paris Agreement, adopted in 2015, builds further on global recognition that climate change must be addressed / reduced. </a:t>
            </a:r>
            <a:endParaRPr lang="en-GB" sz="1200" dirty="0">
              <a:latin typeface="+mn-lt"/>
            </a:endParaRPr>
          </a:p>
        </p:txBody>
      </p:sp>
      <p:sp>
        <p:nvSpPr>
          <p:cNvPr id="4" name="Slide Number Placeholder 3"/>
          <p:cNvSpPr>
            <a:spLocks noGrp="1"/>
          </p:cNvSpPr>
          <p:nvPr>
            <p:ph type="sldNum" sz="quarter" idx="10"/>
          </p:nvPr>
        </p:nvSpPr>
        <p:spPr/>
        <p:txBody>
          <a:bodyPr/>
          <a:lstStyle/>
          <a:p>
            <a:fld id="{4B053A2D-CC4A-C94B-8B7C-6997364E3775}" type="slidenum">
              <a:rPr lang="en-GB" smtClean="0"/>
              <a:pPr/>
              <a:t>15</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14658706"/>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73842">
              <a:defRPr/>
            </a:pPr>
            <a:r>
              <a:rPr lang="en-US" sz="1200" dirty="0" smtClean="0">
                <a:latin typeface="+mn-lt"/>
              </a:rPr>
              <a:t>Other large global </a:t>
            </a:r>
            <a:r>
              <a:rPr lang="en-US" sz="1200" dirty="0" err="1" smtClean="0">
                <a:latin typeface="+mn-lt"/>
              </a:rPr>
              <a:t>organisations</a:t>
            </a:r>
            <a:r>
              <a:rPr lang="en-US" sz="1200" dirty="0" smtClean="0">
                <a:latin typeface="+mn-lt"/>
              </a:rPr>
              <a:t>,</a:t>
            </a:r>
            <a:r>
              <a:rPr lang="en-US" sz="1200" baseline="0" dirty="0" smtClean="0">
                <a:latin typeface="+mn-lt"/>
              </a:rPr>
              <a:t> such as the UN, have supported this legislative drive.</a:t>
            </a:r>
            <a:endParaRPr lang="en-GB" sz="1200" dirty="0" smtClean="0">
              <a:latin typeface="+mn-lt"/>
            </a:endParaRPr>
          </a:p>
          <a:p>
            <a:pPr defTabSz="473842">
              <a:defRPr/>
            </a:pPr>
            <a:endParaRPr lang="en-GB" sz="1200" dirty="0" smtClean="0">
              <a:latin typeface="+mn-lt"/>
            </a:endParaRPr>
          </a:p>
          <a:p>
            <a:pPr defTabSz="473842">
              <a:defRPr/>
            </a:pPr>
            <a:r>
              <a:rPr lang="en-GB" sz="1200" dirty="0" smtClean="0">
                <a:latin typeface="+mn-lt"/>
              </a:rPr>
              <a:t>In 2015 the UN General</a:t>
            </a:r>
            <a:r>
              <a:rPr lang="en-GB" sz="1200" baseline="0" dirty="0" smtClean="0">
                <a:latin typeface="+mn-lt"/>
              </a:rPr>
              <a:t> Assembly set targets they wished all UN members to achieve by the year 2030.  </a:t>
            </a:r>
          </a:p>
          <a:p>
            <a:pPr defTabSz="473842">
              <a:defRPr/>
            </a:pPr>
            <a:endParaRPr lang="en-US" sz="1200" baseline="0" dirty="0" smtClean="0">
              <a:latin typeface="+mn-lt"/>
            </a:endParaRPr>
          </a:p>
          <a:p>
            <a:pPr defTabSz="473842">
              <a:defRPr/>
            </a:pPr>
            <a:r>
              <a:rPr lang="en-GB" sz="1200" baseline="0" dirty="0" smtClean="0">
                <a:latin typeface="+mn-lt"/>
              </a:rPr>
              <a:t>Further information in the UN Sustainable Development Goals can be found here: </a:t>
            </a:r>
            <a:r>
              <a:rPr lang="en-GB" sz="1200" dirty="0" smtClean="0">
                <a:latin typeface="+mn-lt"/>
                <a:hlinkClick r:id="rId3"/>
              </a:rPr>
              <a:t>https://www.un.org/sustainabledevelopment/</a:t>
            </a:r>
            <a:endParaRPr lang="en-US" sz="1200" baseline="0" dirty="0" smtClean="0">
              <a:latin typeface="+mn-lt"/>
            </a:endParaRPr>
          </a:p>
          <a:p>
            <a:pPr defTabSz="473842">
              <a:defRPr/>
            </a:pPr>
            <a:endParaRPr lang="en-GB" sz="1200" baseline="0" dirty="0" smtClean="0">
              <a:latin typeface="+mn-lt"/>
            </a:endParaRPr>
          </a:p>
          <a:p>
            <a:pPr defTabSz="473842">
              <a:defRPr/>
            </a:pPr>
            <a:r>
              <a:rPr lang="en-GB" sz="1200" baseline="0" dirty="0" smtClean="0">
                <a:latin typeface="+mn-lt"/>
              </a:rPr>
              <a:t>These targets are to be measured by UN members, to be tracked up until 2030.</a:t>
            </a:r>
          </a:p>
          <a:p>
            <a:pPr defTabSz="473842">
              <a:defRPr/>
            </a:pPr>
            <a:endParaRPr lang="en-GB" sz="1200" baseline="0" dirty="0" smtClean="0">
              <a:latin typeface="+mn-lt"/>
            </a:endParaRPr>
          </a:p>
          <a:p>
            <a:pPr defTabSz="473842">
              <a:defRPr/>
            </a:pPr>
            <a:r>
              <a:rPr lang="en-GB" sz="1200" baseline="0" dirty="0" smtClean="0">
                <a:latin typeface="+mn-lt"/>
              </a:rPr>
              <a:t>These broad targets compliment the principles of the Circular Economy concept.</a:t>
            </a:r>
          </a:p>
        </p:txBody>
      </p:sp>
      <p:sp>
        <p:nvSpPr>
          <p:cNvPr id="4" name="Slide Number Placeholder 3"/>
          <p:cNvSpPr>
            <a:spLocks noGrp="1"/>
          </p:cNvSpPr>
          <p:nvPr>
            <p:ph type="sldNum" sz="quarter" idx="10"/>
          </p:nvPr>
        </p:nvSpPr>
        <p:spPr/>
        <p:txBody>
          <a:bodyPr/>
          <a:lstStyle/>
          <a:p>
            <a:fld id="{4B053A2D-CC4A-C94B-8B7C-6997364E3775}" type="slidenum">
              <a:rPr lang="en-GB" smtClean="0"/>
              <a:pPr/>
              <a:t>16</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3842">
              <a:defRPr/>
            </a:pPr>
            <a:r>
              <a:rPr lang="en-US" sz="1200" dirty="0">
                <a:latin typeface="+mn-lt"/>
                <a:cs typeface="Arial" panose="020B0604020202020204" pitchFamily="34" charset="0"/>
              </a:rPr>
              <a:t>Around </a:t>
            </a:r>
            <a:r>
              <a:rPr lang="en-US" sz="1200" b="1" dirty="0">
                <a:latin typeface="+mn-lt"/>
                <a:cs typeface="Arial" panose="020B0604020202020204" pitchFamily="34" charset="0"/>
              </a:rPr>
              <a:t>80% </a:t>
            </a:r>
            <a:r>
              <a:rPr lang="en-US" sz="1200" dirty="0">
                <a:latin typeface="+mn-lt"/>
                <a:cs typeface="Arial" panose="020B0604020202020204" pitchFamily="34" charset="0"/>
              </a:rPr>
              <a:t>of the environmental laws in the UK have been created by the European Union.</a:t>
            </a:r>
            <a:endParaRPr lang="en-US" sz="1200" dirty="0" smtClean="0">
              <a:latin typeface="+mn-lt"/>
            </a:endParaRPr>
          </a:p>
          <a:p>
            <a:pPr defTabSz="473842">
              <a:defRPr/>
            </a:pPr>
            <a:endParaRPr lang="en-US" sz="1200" dirty="0" smtClean="0">
              <a:latin typeface="+mn-lt"/>
            </a:endParaRPr>
          </a:p>
          <a:p>
            <a:pPr defTabSz="473842">
              <a:defRPr/>
            </a:pPr>
            <a:r>
              <a:rPr lang="en-US" sz="1200" dirty="0" smtClean="0">
                <a:latin typeface="+mn-lt"/>
              </a:rPr>
              <a:t>The </a:t>
            </a:r>
            <a:r>
              <a:rPr lang="en-US" sz="1200" dirty="0">
                <a:latin typeface="+mn-lt"/>
              </a:rPr>
              <a:t>EU Commission has developed a Circular Economy Action Plan (</a:t>
            </a:r>
            <a:r>
              <a:rPr lang="en-GB" sz="1200" dirty="0">
                <a:latin typeface="+mn-lt"/>
                <a:hlinkClick r:id="rId3"/>
              </a:rPr>
              <a:t>https://eur-lex.europa.eu/legal-content/EN/TXT/?uri=CELEX%3A52015DC0614</a:t>
            </a:r>
            <a:r>
              <a:rPr lang="en-GB" sz="1200" dirty="0">
                <a:latin typeface="+mn-lt"/>
              </a:rPr>
              <a:t>)</a:t>
            </a:r>
            <a:r>
              <a:rPr lang="en-US" sz="1200" dirty="0">
                <a:latin typeface="+mn-lt"/>
              </a:rPr>
              <a:t>, which ensures that the Circular Economy concept will be at the core of future development in the region.  Having been a part of that, the UK has been a subscriber to this way of thinking.  A summary of the principles of the Action Plan can be found here (</a:t>
            </a:r>
            <a:r>
              <a:rPr lang="en-GB" sz="1200" dirty="0">
                <a:latin typeface="+mn-lt"/>
                <a:hlinkClick r:id="rId4"/>
              </a:rPr>
              <a:t>https://www.youtube.com/watch?v=a3qIFfyYdzA</a:t>
            </a:r>
            <a:r>
              <a:rPr lang="en-GB" sz="1200" dirty="0">
                <a:latin typeface="+mn-lt"/>
              </a:rPr>
              <a:t>). </a:t>
            </a:r>
            <a:r>
              <a:rPr lang="en-US" sz="1200" i="1" dirty="0">
                <a:latin typeface="+mn-lt"/>
                <a:cs typeface="Arial" panose="020B0604020202020204" pitchFamily="34" charset="0"/>
              </a:rPr>
              <a:t>“The Future is not in low cost production, in making things with finite components, the future is providing services that then </a:t>
            </a:r>
            <a:r>
              <a:rPr lang="en-US" sz="1200" i="1" dirty="0" err="1">
                <a:latin typeface="+mn-lt"/>
                <a:cs typeface="Arial" panose="020B0604020202020204" pitchFamily="34" charset="0"/>
              </a:rPr>
              <a:t>materialise</a:t>
            </a:r>
            <a:r>
              <a:rPr lang="en-US" sz="1200" i="1" dirty="0">
                <a:latin typeface="+mn-lt"/>
                <a:cs typeface="Arial" panose="020B0604020202020204" pitchFamily="34" charset="0"/>
              </a:rPr>
              <a:t> in products, instead of the other way around. Products that are used and re-used time and time again”</a:t>
            </a:r>
            <a:r>
              <a:rPr lang="en-US" sz="1200" dirty="0">
                <a:latin typeface="+mn-lt"/>
                <a:cs typeface="Arial" panose="020B0604020202020204" pitchFamily="34" charset="0"/>
              </a:rPr>
              <a:t> (Frans Timmermans, Vice President of The European Commission)</a:t>
            </a:r>
          </a:p>
          <a:p>
            <a:pPr defTabSz="473842">
              <a:defRPr/>
            </a:pPr>
            <a:endParaRPr lang="en-US" sz="1200" dirty="0">
              <a:latin typeface="+mn-lt"/>
              <a:cs typeface="Arial" panose="020B0604020202020204" pitchFamily="34" charset="0"/>
            </a:endParaRPr>
          </a:p>
          <a:p>
            <a:pPr lvl="0" algn="just">
              <a:lnSpc>
                <a:spcPct val="90000"/>
              </a:lnSpc>
              <a:buClr>
                <a:schemeClr val="dk1"/>
              </a:buClr>
              <a:buSzPts val="2000"/>
            </a:pPr>
            <a:r>
              <a:rPr lang="en-GB" sz="1200" dirty="0">
                <a:latin typeface="+mn-lt"/>
                <a:ea typeface="Calibri"/>
                <a:cs typeface="Arial" panose="020B0604020202020204" pitchFamily="34" charset="0"/>
                <a:sym typeface="Calibri"/>
              </a:rPr>
              <a:t>The EU Policy agenda for 2017 onwards includes CE as a priority. EU members are considering the following proposals:</a:t>
            </a:r>
          </a:p>
          <a:p>
            <a:pPr lvl="0" algn="just">
              <a:lnSpc>
                <a:spcPct val="90000"/>
              </a:lnSpc>
              <a:buClr>
                <a:schemeClr val="dk1"/>
              </a:buClr>
              <a:buSzPts val="2000"/>
            </a:pPr>
            <a:endParaRPr lang="en-GB" sz="1200" dirty="0">
              <a:latin typeface="+mn-lt"/>
              <a:ea typeface="Calibri"/>
              <a:cs typeface="Arial" panose="020B0604020202020204" pitchFamily="34" charset="0"/>
              <a:sym typeface="Calibri"/>
            </a:endParaRPr>
          </a:p>
          <a:p>
            <a:pPr lvl="0" algn="just">
              <a:lnSpc>
                <a:spcPct val="90000"/>
              </a:lnSpc>
              <a:buClr>
                <a:schemeClr val="dk1"/>
              </a:buClr>
              <a:buSzPts val="2000"/>
            </a:pPr>
            <a:r>
              <a:rPr lang="en-GB" sz="1200" dirty="0">
                <a:latin typeface="+mn-lt"/>
                <a:ea typeface="Calibri"/>
                <a:cs typeface="Arial" panose="020B0604020202020204" pitchFamily="34" charset="0"/>
                <a:sym typeface="Calibri"/>
              </a:rPr>
              <a:t>- EU target for </a:t>
            </a:r>
            <a:r>
              <a:rPr lang="en-GB" sz="1200" b="1" dirty="0">
                <a:latin typeface="+mn-lt"/>
                <a:ea typeface="Calibri"/>
                <a:cs typeface="Arial" panose="020B0604020202020204" pitchFamily="34" charset="0"/>
                <a:sym typeface="Calibri"/>
              </a:rPr>
              <a:t>recycling 65% of municipal waste</a:t>
            </a:r>
            <a:r>
              <a:rPr lang="en-GB" sz="1200" dirty="0">
                <a:latin typeface="+mn-lt"/>
                <a:ea typeface="Calibri"/>
                <a:cs typeface="Arial" panose="020B0604020202020204" pitchFamily="34" charset="0"/>
                <a:sym typeface="Calibri"/>
              </a:rPr>
              <a:t> by 2030.</a:t>
            </a:r>
          </a:p>
          <a:p>
            <a:pPr lvl="0" algn="just">
              <a:lnSpc>
                <a:spcPct val="90000"/>
              </a:lnSpc>
              <a:buClr>
                <a:schemeClr val="dk1"/>
              </a:buClr>
              <a:buSzPts val="2000"/>
            </a:pPr>
            <a:r>
              <a:rPr lang="en-GB" sz="1200" dirty="0">
                <a:latin typeface="+mn-lt"/>
                <a:ea typeface="Calibri"/>
                <a:cs typeface="Arial" panose="020B0604020202020204" pitchFamily="34" charset="0"/>
                <a:sym typeface="Calibri"/>
              </a:rPr>
              <a:t>- EU to be characterised as a </a:t>
            </a:r>
            <a:r>
              <a:rPr lang="en-GB" sz="1200" b="1" dirty="0">
                <a:latin typeface="+mn-lt"/>
                <a:ea typeface="Calibri"/>
                <a:cs typeface="Arial" panose="020B0604020202020204" pitchFamily="34" charset="0"/>
                <a:sym typeface="Calibri"/>
              </a:rPr>
              <a:t>low carbon economy</a:t>
            </a:r>
            <a:r>
              <a:rPr lang="en-GB" sz="1200" dirty="0">
                <a:latin typeface="+mn-lt"/>
                <a:ea typeface="Calibri"/>
                <a:cs typeface="Arial" panose="020B0604020202020204" pitchFamily="34" charset="0"/>
                <a:sym typeface="Calibri"/>
              </a:rPr>
              <a:t>.</a:t>
            </a:r>
          </a:p>
          <a:p>
            <a:pPr lvl="0" algn="just">
              <a:lnSpc>
                <a:spcPct val="90000"/>
              </a:lnSpc>
              <a:buClr>
                <a:schemeClr val="dk1"/>
              </a:buClr>
              <a:buSzPts val="2000"/>
            </a:pPr>
            <a:r>
              <a:rPr lang="en-GB" sz="1200" dirty="0">
                <a:latin typeface="+mn-lt"/>
                <a:ea typeface="Calibri"/>
                <a:cs typeface="Arial" panose="020B0604020202020204" pitchFamily="34" charset="0"/>
                <a:sym typeface="Calibri"/>
              </a:rPr>
              <a:t>- Implement actions leading to </a:t>
            </a:r>
            <a:r>
              <a:rPr lang="en-GB" sz="1200" b="1" dirty="0">
                <a:latin typeface="+mn-lt"/>
                <a:ea typeface="Calibri"/>
                <a:cs typeface="Arial" panose="020B0604020202020204" pitchFamily="34" charset="0"/>
                <a:sym typeface="Calibri"/>
              </a:rPr>
              <a:t>innovation</a:t>
            </a:r>
            <a:r>
              <a:rPr lang="en-GB" sz="1200" dirty="0">
                <a:latin typeface="+mn-lt"/>
                <a:ea typeface="Calibri"/>
                <a:cs typeface="Arial" panose="020B0604020202020204" pitchFamily="34" charset="0"/>
                <a:sym typeface="Calibri"/>
              </a:rPr>
              <a:t> and </a:t>
            </a:r>
            <a:r>
              <a:rPr lang="en-GB" sz="1200" b="1" dirty="0">
                <a:latin typeface="+mn-lt"/>
                <a:ea typeface="Calibri"/>
                <a:cs typeface="Arial" panose="020B0604020202020204" pitchFamily="34" charset="0"/>
                <a:sym typeface="Calibri"/>
              </a:rPr>
              <a:t>growth</a:t>
            </a:r>
            <a:r>
              <a:rPr lang="en-GB" sz="1200" dirty="0" smtClean="0">
                <a:latin typeface="+mn-lt"/>
                <a:ea typeface="Calibri"/>
                <a:cs typeface="Arial" panose="020B0604020202020204" pitchFamily="34" charset="0"/>
                <a:sym typeface="Calibri"/>
              </a:rPr>
              <a:t>.</a:t>
            </a:r>
            <a:endParaRPr lang="en-GB" sz="1200" dirty="0">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4B053A2D-CC4A-C94B-8B7C-6997364E3775}" type="slidenum">
              <a:rPr lang="en-GB" smtClean="0"/>
              <a:pPr/>
              <a:t>17</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32875709"/>
      </p:ext>
    </p:extLst>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dirty="0">
                <a:latin typeface="+mn-lt"/>
              </a:rPr>
              <a:t>The</a:t>
            </a:r>
            <a:r>
              <a:rPr lang="en-GB" sz="1200" baseline="0" dirty="0">
                <a:latin typeface="+mn-lt"/>
              </a:rPr>
              <a:t> detail of the UK’s position on the Circular Economy </a:t>
            </a:r>
            <a:r>
              <a:rPr lang="en-GB" sz="1200" baseline="0" dirty="0" smtClean="0">
                <a:latin typeface="+mn-lt"/>
              </a:rPr>
              <a:t>in the coming years </a:t>
            </a:r>
            <a:r>
              <a:rPr lang="en-GB" sz="1200" baseline="0" dirty="0">
                <a:latin typeface="+mn-lt"/>
              </a:rPr>
              <a:t>has been debated by the Environment Journal (</a:t>
            </a:r>
            <a:r>
              <a:rPr lang="en-US" sz="1200" baseline="0" dirty="0">
                <a:latin typeface="+mn-lt"/>
              </a:rPr>
              <a:t>https://environmentjournal.online/articles/what-impact-will-brexit-have-on-the-circular-economy/), which suggests that a post-Brexit UK could even go beyond current policy and innovate in relation to the Circular Economy.  It is clear that the Circular Economy concept has a strong position at the forefront of the development of </a:t>
            </a:r>
            <a:r>
              <a:rPr lang="en-US" sz="1200" baseline="0" dirty="0" smtClean="0">
                <a:latin typeface="+mn-lt"/>
              </a:rPr>
              <a:t>future UK Policy</a:t>
            </a:r>
            <a:r>
              <a:rPr lang="en-US" sz="1200" baseline="0" dirty="0">
                <a:latin typeface="+mn-lt"/>
              </a:rPr>
              <a:t>, as a result of the previous work of the EU on the Circular Economy Action Plan. </a:t>
            </a:r>
            <a:endParaRPr lang="en-GB" sz="1200" dirty="0">
              <a:latin typeface="+mn-lt"/>
            </a:endParaRPr>
          </a:p>
        </p:txBody>
      </p:sp>
      <p:sp>
        <p:nvSpPr>
          <p:cNvPr id="4" name="Slide Number Placeholder 3"/>
          <p:cNvSpPr>
            <a:spLocks noGrp="1"/>
          </p:cNvSpPr>
          <p:nvPr>
            <p:ph type="sldNum" sz="quarter" idx="10"/>
          </p:nvPr>
        </p:nvSpPr>
        <p:spPr/>
        <p:txBody>
          <a:bodyPr/>
          <a:lstStyle/>
          <a:p>
            <a:fld id="{4B053A2D-CC4A-C94B-8B7C-6997364E3775}" type="slidenum">
              <a:rPr lang="en-GB" smtClean="0"/>
              <a:pPr/>
              <a:t>18</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GB" sz="1200" dirty="0">
                <a:latin typeface="+mn-lt"/>
              </a:rPr>
              <a:t>The</a:t>
            </a:r>
            <a:r>
              <a:rPr lang="en-GB" sz="1200" baseline="0" dirty="0">
                <a:latin typeface="+mn-lt"/>
              </a:rPr>
              <a:t> Scottish Government are very much on board with the drive towards a </a:t>
            </a:r>
            <a:r>
              <a:rPr lang="en-GB" sz="1200" baseline="0" dirty="0" smtClean="0">
                <a:latin typeface="+mn-lt"/>
              </a:rPr>
              <a:t>Circular </a:t>
            </a:r>
            <a:r>
              <a:rPr lang="en-GB" sz="1200" baseline="0" dirty="0">
                <a:latin typeface="+mn-lt"/>
              </a:rPr>
              <a:t>E</a:t>
            </a:r>
            <a:r>
              <a:rPr lang="en-GB" sz="1200" baseline="0" dirty="0" smtClean="0">
                <a:latin typeface="+mn-lt"/>
              </a:rPr>
              <a:t>conomy</a:t>
            </a:r>
            <a:r>
              <a:rPr lang="en-GB" sz="1200" baseline="0" dirty="0">
                <a:latin typeface="+mn-lt"/>
              </a:rPr>
              <a:t>. </a:t>
            </a:r>
            <a:r>
              <a:rPr lang="en-GB" sz="1200" dirty="0">
                <a:latin typeface="+mn-lt"/>
              </a:rPr>
              <a:t> ‘Making Things Last’ is Scotland’s first Circular Economy Strategy, it was published</a:t>
            </a:r>
            <a:r>
              <a:rPr lang="en-GB" sz="1200" baseline="0" dirty="0">
                <a:latin typeface="+mn-lt"/>
              </a:rPr>
              <a:t> in 2016.</a:t>
            </a:r>
            <a:r>
              <a:rPr lang="en-GB" sz="1200" dirty="0">
                <a:latin typeface="+mn-lt"/>
              </a:rPr>
              <a:t> </a:t>
            </a:r>
            <a:endParaRPr lang="en-GB" sz="1200" dirty="0" smtClean="0">
              <a:latin typeface="+mn-lt"/>
            </a:endParaRPr>
          </a:p>
          <a:p>
            <a:endParaRPr lang="en-US" sz="1200" dirty="0" smtClean="0">
              <a:latin typeface="+mn-lt"/>
            </a:endParaRPr>
          </a:p>
          <a:p>
            <a:r>
              <a:rPr lang="en-US" sz="1200" dirty="0">
                <a:latin typeface="+mn-lt"/>
                <a:cs typeface="Arial" panose="020B0604020202020204" pitchFamily="34" charset="0"/>
              </a:rPr>
              <a:t>It focusses on reducing waste in </a:t>
            </a:r>
            <a:r>
              <a:rPr lang="en-US" sz="1200" b="1" dirty="0">
                <a:latin typeface="+mn-lt"/>
                <a:cs typeface="Arial" panose="020B0604020202020204" pitchFamily="34" charset="0"/>
              </a:rPr>
              <a:t>four </a:t>
            </a:r>
            <a:r>
              <a:rPr lang="en-US" sz="1200" dirty="0">
                <a:latin typeface="+mn-lt"/>
                <a:cs typeface="Arial" panose="020B0604020202020204" pitchFamily="34" charset="0"/>
              </a:rPr>
              <a:t>key areas: </a:t>
            </a:r>
          </a:p>
          <a:p>
            <a:endParaRPr lang="en-US" sz="1200" dirty="0">
              <a:latin typeface="+mn-lt"/>
              <a:cs typeface="Arial" panose="020B0604020202020204" pitchFamily="34" charset="0"/>
            </a:endParaRPr>
          </a:p>
          <a:p>
            <a:pPr marL="355382" indent="-355382">
              <a:buFont typeface="Arial" panose="020B0604020202020204" pitchFamily="34" charset="0"/>
              <a:buChar char="•"/>
            </a:pPr>
            <a:r>
              <a:rPr lang="en-US" sz="1200" dirty="0">
                <a:latin typeface="+mn-lt"/>
                <a:cs typeface="Arial" panose="020B0604020202020204" pitchFamily="34" charset="0"/>
              </a:rPr>
              <a:t>Food, &amp; Drink and the Broader Bio-Economy</a:t>
            </a:r>
          </a:p>
          <a:p>
            <a:pPr marL="355382" indent="-355382">
              <a:buFont typeface="Arial" panose="020B0604020202020204" pitchFamily="34" charset="0"/>
              <a:buChar char="•"/>
            </a:pPr>
            <a:r>
              <a:rPr lang="en-US" sz="1200" dirty="0">
                <a:latin typeface="+mn-lt"/>
                <a:cs typeface="Arial" panose="020B0604020202020204" pitchFamily="34" charset="0"/>
              </a:rPr>
              <a:t>Remanufacture</a:t>
            </a:r>
          </a:p>
          <a:p>
            <a:pPr marL="355382" indent="-355382">
              <a:buFont typeface="Arial" panose="020B0604020202020204" pitchFamily="34" charset="0"/>
              <a:buChar char="•"/>
            </a:pPr>
            <a:r>
              <a:rPr lang="en-US" sz="1200" b="1" dirty="0">
                <a:latin typeface="+mn-lt"/>
                <a:cs typeface="Arial" panose="020B0604020202020204" pitchFamily="34" charset="0"/>
              </a:rPr>
              <a:t>Construction and the Built Environment</a:t>
            </a:r>
          </a:p>
          <a:p>
            <a:pPr marL="355382" indent="-355382">
              <a:buFont typeface="Arial" panose="020B0604020202020204" pitchFamily="34" charset="0"/>
              <a:buChar char="•"/>
            </a:pPr>
            <a:r>
              <a:rPr lang="en-US" sz="1200" dirty="0">
                <a:latin typeface="+mn-lt"/>
                <a:cs typeface="Arial" panose="020B0604020202020204" pitchFamily="34" charset="0"/>
              </a:rPr>
              <a:t>Energy Infrastructure</a:t>
            </a:r>
            <a:endParaRPr lang="en-GB" sz="1200" dirty="0" smtClean="0">
              <a:latin typeface="+mn-lt"/>
            </a:endParaRPr>
          </a:p>
          <a:p>
            <a:endParaRPr lang="en-GB" sz="1200" dirty="0" smtClean="0">
              <a:latin typeface="+mn-lt"/>
            </a:endParaRPr>
          </a:p>
          <a:p>
            <a:r>
              <a:rPr lang="en-GB" sz="1200" dirty="0" smtClean="0">
                <a:latin typeface="+mn-lt"/>
              </a:rPr>
              <a:t>(</a:t>
            </a:r>
            <a:r>
              <a:rPr lang="en-GB" sz="1200" dirty="0">
                <a:latin typeface="+mn-lt"/>
                <a:hlinkClick r:id="rId3"/>
              </a:rPr>
              <a:t>https://circulareconomy.europa.eu/platform/sites/default/files/making_things_last.pdf</a:t>
            </a:r>
            <a:r>
              <a:rPr lang="en-GB" sz="1200" dirty="0">
                <a:latin typeface="+mn-lt"/>
              </a:rPr>
              <a:t>).  It states that Scotland views the Circular Economy as being principally about </a:t>
            </a:r>
            <a:r>
              <a:rPr lang="en-GB" sz="1200" b="1" dirty="0">
                <a:latin typeface="+mn-lt"/>
              </a:rPr>
              <a:t>the Environment, the Economy and People</a:t>
            </a:r>
            <a:r>
              <a:rPr lang="en-GB" sz="1200" dirty="0">
                <a:latin typeface="+mn-lt"/>
              </a:rPr>
              <a:t>. It recognises that the success of a Circular Economy is about convincing consumers to buy into the principle of CE will determine it’s success.  In construction, this will ultimately be the Clients on particular projects, this should be born in mind when we discuss particular examples.  Can products or buildings that incorporate reused, remanufactured or recycled solutions be attractive to clients?</a:t>
            </a:r>
          </a:p>
          <a:p>
            <a:endParaRPr lang="en-GB" sz="1200" dirty="0">
              <a:latin typeface="+mn-lt"/>
            </a:endParaRPr>
          </a:p>
          <a:p>
            <a:r>
              <a:rPr lang="en-US" sz="1200" dirty="0">
                <a:latin typeface="+mn-lt"/>
                <a:cs typeface="Arial" panose="020B0604020202020204" pitchFamily="34" charset="0"/>
              </a:rPr>
              <a:t>The strategy sees CE benefits in following ways:</a:t>
            </a:r>
          </a:p>
          <a:p>
            <a:endParaRPr lang="en-US" sz="1200" dirty="0">
              <a:latin typeface="+mn-lt"/>
              <a:cs typeface="Arial" panose="020B0604020202020204" pitchFamily="34" charset="0"/>
            </a:endParaRPr>
          </a:p>
          <a:p>
            <a:r>
              <a:rPr lang="en-US" sz="1200" b="1" dirty="0">
                <a:latin typeface="+mn-lt"/>
                <a:cs typeface="Arial" panose="020B0604020202020204" pitchFamily="34" charset="0"/>
              </a:rPr>
              <a:t>The Environment: </a:t>
            </a:r>
            <a:r>
              <a:rPr lang="en-US" sz="1200" dirty="0">
                <a:latin typeface="+mn-lt"/>
                <a:cs typeface="Arial" panose="020B0604020202020204" pitchFamily="34" charset="0"/>
              </a:rPr>
              <a:t>Cutting waste and reducing CO2 emissions</a:t>
            </a:r>
          </a:p>
          <a:p>
            <a:r>
              <a:rPr lang="en-US" sz="1200" b="1" dirty="0">
                <a:latin typeface="+mn-lt"/>
                <a:cs typeface="Arial" panose="020B0604020202020204" pitchFamily="34" charset="0"/>
              </a:rPr>
              <a:t>The Economy: </a:t>
            </a:r>
            <a:r>
              <a:rPr lang="en-US" sz="1200" dirty="0">
                <a:latin typeface="+mn-lt"/>
                <a:cs typeface="Arial" panose="020B0604020202020204" pitchFamily="34" charset="0"/>
              </a:rPr>
              <a:t>Opening up new markets, improving productivity</a:t>
            </a:r>
          </a:p>
          <a:p>
            <a:r>
              <a:rPr lang="en-US" sz="1200" b="1" dirty="0">
                <a:latin typeface="+mn-lt"/>
                <a:cs typeface="Arial" panose="020B0604020202020204" pitchFamily="34" charset="0"/>
              </a:rPr>
              <a:t>Communities: </a:t>
            </a:r>
            <a:r>
              <a:rPr lang="en-US" sz="1200" dirty="0">
                <a:latin typeface="+mn-lt"/>
                <a:cs typeface="Arial" panose="020B0604020202020204" pitchFamily="34" charset="0"/>
              </a:rPr>
              <a:t>Creating opportunities for social enterprise.</a:t>
            </a:r>
          </a:p>
          <a:p>
            <a:endParaRPr lang="en-US" sz="1200" dirty="0">
              <a:latin typeface="+mn-lt"/>
              <a:cs typeface="Arial" panose="020B0604020202020204" pitchFamily="34" charset="0"/>
            </a:endParaRPr>
          </a:p>
          <a:p>
            <a:r>
              <a:rPr lang="en-US" sz="1200" dirty="0">
                <a:latin typeface="+mn-lt"/>
                <a:cs typeface="Arial" panose="020B0604020202020204" pitchFamily="34" charset="0"/>
              </a:rPr>
              <a:t>It effectively forms a wish list for Circular Economy Policy development in Scotland</a:t>
            </a:r>
            <a:r>
              <a:rPr lang="en-US" sz="1200" dirty="0" smtClean="0">
                <a:latin typeface="+mn-lt"/>
                <a:cs typeface="Arial" panose="020B0604020202020204" pitchFamily="34" charset="0"/>
              </a:rPr>
              <a:t>.</a:t>
            </a:r>
            <a:endParaRPr lang="en-US" sz="1200" dirty="0">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4B053A2D-CC4A-C94B-8B7C-6997364E3775}" type="slidenum">
              <a:rPr lang="en-GB" smtClean="0"/>
              <a:pPr/>
              <a:t>19</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64327729"/>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latin typeface="+mn-lt"/>
              </a:rPr>
              <a:t>The</a:t>
            </a:r>
            <a:r>
              <a:rPr lang="en-US" sz="1200" baseline="0" dirty="0" smtClean="0">
                <a:latin typeface="+mn-lt"/>
              </a:rPr>
              <a:t> session will begin with 3 introductory slideshows.</a:t>
            </a:r>
          </a:p>
          <a:p>
            <a:endParaRPr lang="en-US" sz="1200" baseline="0" dirty="0" smtClean="0">
              <a:latin typeface="+mn-lt"/>
            </a:endParaRPr>
          </a:p>
          <a:p>
            <a:pPr marL="177691" indent="-177691">
              <a:buFontTx/>
              <a:buChar char="-"/>
            </a:pPr>
            <a:r>
              <a:rPr lang="en-US" sz="1200" baseline="0" dirty="0" smtClean="0">
                <a:latin typeface="+mn-lt"/>
              </a:rPr>
              <a:t>Session 1 will introduce the term / concept Circular Economy from first principles.</a:t>
            </a:r>
          </a:p>
          <a:p>
            <a:pPr marL="177691" indent="-177691">
              <a:buFontTx/>
              <a:buChar char="-"/>
            </a:pPr>
            <a:r>
              <a:rPr lang="en-US" sz="1200" baseline="0" dirty="0" smtClean="0">
                <a:latin typeface="+mn-lt"/>
              </a:rPr>
              <a:t>Session 2 will be more construction specific and explore how the CE concept applies to the construction industry.</a:t>
            </a:r>
          </a:p>
          <a:p>
            <a:pPr marL="177691" indent="-177691">
              <a:buFontTx/>
              <a:buChar char="-"/>
            </a:pPr>
            <a:r>
              <a:rPr lang="en-US" sz="1200" baseline="0" dirty="0" smtClean="0">
                <a:latin typeface="+mn-lt"/>
              </a:rPr>
              <a:t>Session 3 looks at CE from an economic point of view and how it provides the opportunity for radical new business models to emerge.</a:t>
            </a:r>
          </a:p>
          <a:p>
            <a:pPr marL="177691" indent="-177691">
              <a:buFontTx/>
              <a:buChar char="-"/>
            </a:pPr>
            <a:r>
              <a:rPr lang="en-US" sz="1200" baseline="0" dirty="0" smtClean="0">
                <a:latin typeface="+mn-lt"/>
              </a:rPr>
              <a:t>Workshop Session; there will then be a workshop session during which you will be asked to think more broadly about specific CE topics in groups.</a:t>
            </a:r>
            <a:endParaRPr lang="en-GB" sz="1200" dirty="0" smtClean="0">
              <a:latin typeface="+mn-lt"/>
            </a:endParaRPr>
          </a:p>
          <a:p>
            <a:endParaRPr lang="en-GB" sz="1200" dirty="0" smtClean="0">
              <a:latin typeface="+mn-lt"/>
            </a:endParaRPr>
          </a:p>
          <a:p>
            <a:r>
              <a:rPr lang="en-GB" sz="1200" b="1" baseline="0" dirty="0" smtClean="0">
                <a:latin typeface="+mn-lt"/>
              </a:rPr>
              <a:t>Underpinning </a:t>
            </a:r>
            <a:r>
              <a:rPr lang="en-GB" sz="1200" b="1" baseline="0" dirty="0">
                <a:latin typeface="+mn-lt"/>
              </a:rPr>
              <a:t>the above introductory topics is the question of how we can embed the Circular Economy concept within further education.</a:t>
            </a:r>
            <a:r>
              <a:rPr lang="en-GB" sz="1200" baseline="0" dirty="0">
                <a:latin typeface="+mn-lt"/>
              </a:rPr>
              <a:t>  Specifically how can we generate or incorporate CE material into the Built Environment units / modules that we teach.  This is something that you should be mindful of throughout the session, and something to reflect upon at the end.</a:t>
            </a:r>
            <a:endParaRPr lang="en-GB" sz="1200" dirty="0">
              <a:latin typeface="+mn-lt"/>
            </a:endParaRPr>
          </a:p>
        </p:txBody>
      </p:sp>
      <p:sp>
        <p:nvSpPr>
          <p:cNvPr id="4" name="Slide Number Placeholder 3"/>
          <p:cNvSpPr>
            <a:spLocks noGrp="1"/>
          </p:cNvSpPr>
          <p:nvPr>
            <p:ph type="sldNum" sz="quarter" idx="10"/>
          </p:nvPr>
        </p:nvSpPr>
        <p:spPr/>
        <p:txBody>
          <a:bodyPr/>
          <a:lstStyle/>
          <a:p>
            <a:fld id="{4B053A2D-CC4A-C94B-8B7C-6997364E3775}" type="slidenum">
              <a:rPr lang="en-GB" smtClean="0"/>
              <a:pPr/>
              <a:t>2</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dirty="0">
                <a:latin typeface="+mn-lt"/>
              </a:rPr>
              <a:t>It </a:t>
            </a:r>
            <a:r>
              <a:rPr lang="en-GB" sz="1200" dirty="0" smtClean="0">
                <a:latin typeface="+mn-lt"/>
              </a:rPr>
              <a:t>should also </a:t>
            </a:r>
            <a:r>
              <a:rPr lang="en-GB" sz="1200" dirty="0">
                <a:latin typeface="+mn-lt"/>
              </a:rPr>
              <a:t>be noted that The Scottish Government have been taking steps towards a more Sustainable Economic Model for a number of years.  Scotland’s Zero Waste Plan, published in 2010, set targets and made pledges in a number of policy areas:</a:t>
            </a:r>
          </a:p>
          <a:p>
            <a:endParaRPr lang="en-GB" sz="1200" dirty="0">
              <a:latin typeface="+mn-lt"/>
            </a:endParaRPr>
          </a:p>
          <a:p>
            <a:pPr marL="177691" indent="-177691">
              <a:buFontTx/>
              <a:buChar char="-"/>
            </a:pPr>
            <a:r>
              <a:rPr lang="en-GB" sz="1200" b="1" dirty="0">
                <a:latin typeface="+mn-lt"/>
              </a:rPr>
              <a:t>Target of 70% recycling and maximum 5% to landfill by 2025 for all Scotland’s waste</a:t>
            </a:r>
          </a:p>
          <a:p>
            <a:pPr marL="177691" indent="-177691">
              <a:buFontTx/>
              <a:buChar char="-"/>
            </a:pPr>
            <a:r>
              <a:rPr lang="en-GB" sz="1200" b="1" dirty="0">
                <a:latin typeface="+mn-lt"/>
              </a:rPr>
              <a:t>Halving of waste to Landfill in the Construction Sector</a:t>
            </a:r>
          </a:p>
          <a:p>
            <a:pPr marL="177691" indent="-177691">
              <a:buFontTx/>
              <a:buChar char="-"/>
            </a:pPr>
            <a:r>
              <a:rPr lang="en-GB" sz="1200" b="1" dirty="0">
                <a:latin typeface="+mn-lt"/>
              </a:rPr>
              <a:t>Development / support of the love food hate waste initiative</a:t>
            </a:r>
          </a:p>
          <a:p>
            <a:pPr marL="177691" indent="-177691">
              <a:buFontTx/>
              <a:buChar char="-"/>
            </a:pPr>
            <a:r>
              <a:rPr lang="en-GB" sz="1200" b="1" dirty="0">
                <a:latin typeface="+mn-lt"/>
              </a:rPr>
              <a:t>Landfill bans for specific waste types</a:t>
            </a:r>
          </a:p>
          <a:p>
            <a:pPr marL="177691" indent="-177691">
              <a:buFontTx/>
              <a:buChar char="-"/>
            </a:pPr>
            <a:r>
              <a:rPr lang="en-GB" sz="1200" b="1" dirty="0">
                <a:latin typeface="+mn-lt"/>
              </a:rPr>
              <a:t>Source segregation and separate collection of specific waste types</a:t>
            </a:r>
          </a:p>
          <a:p>
            <a:pPr marL="177691" indent="-177691">
              <a:buFontTx/>
              <a:buChar char="-"/>
            </a:pPr>
            <a:r>
              <a:rPr lang="en-GB" sz="1200" b="1" dirty="0">
                <a:latin typeface="+mn-lt"/>
              </a:rPr>
              <a:t>Restrictions on inputs to energy from waste facilities</a:t>
            </a:r>
          </a:p>
          <a:p>
            <a:endParaRPr lang="en-GB" sz="1200" b="1" dirty="0">
              <a:latin typeface="+mn-lt"/>
            </a:endParaRPr>
          </a:p>
          <a:p>
            <a:r>
              <a:rPr lang="en-GB" sz="1200" dirty="0">
                <a:latin typeface="+mn-lt"/>
              </a:rPr>
              <a:t>An example of specific policy changes that have been made can be seen in </a:t>
            </a:r>
            <a:r>
              <a:rPr lang="en-US" sz="1200" b="1" dirty="0">
                <a:latin typeface="+mn-lt"/>
                <a:cs typeface="Arial" panose="020B0604020202020204" pitchFamily="34" charset="0"/>
              </a:rPr>
              <a:t>Landfill tax rates</a:t>
            </a:r>
            <a:r>
              <a:rPr lang="en-US" sz="1200" dirty="0">
                <a:latin typeface="+mn-lt"/>
                <a:cs typeface="Arial" panose="020B0604020202020204" pitchFamily="34" charset="0"/>
              </a:rPr>
              <a:t>.  The tax for disposing of Standard waste to Landfill has risen from £7/</a:t>
            </a:r>
            <a:r>
              <a:rPr lang="en-US" sz="1200" dirty="0" err="1">
                <a:latin typeface="+mn-lt"/>
                <a:cs typeface="Arial" panose="020B0604020202020204" pitchFamily="34" charset="0"/>
              </a:rPr>
              <a:t>tonne</a:t>
            </a:r>
            <a:r>
              <a:rPr lang="en-US" sz="1200" dirty="0">
                <a:latin typeface="+mn-lt"/>
                <a:cs typeface="Arial" panose="020B0604020202020204" pitchFamily="34" charset="0"/>
              </a:rPr>
              <a:t> in 1998 to £89/</a:t>
            </a:r>
            <a:r>
              <a:rPr lang="en-US" sz="1200" dirty="0" err="1">
                <a:latin typeface="+mn-lt"/>
                <a:cs typeface="Arial" panose="020B0604020202020204" pitchFamily="34" charset="0"/>
              </a:rPr>
              <a:t>tonne</a:t>
            </a:r>
            <a:r>
              <a:rPr lang="en-US" sz="1200" dirty="0">
                <a:latin typeface="+mn-lt"/>
                <a:cs typeface="Arial" panose="020B0604020202020204" pitchFamily="34" charset="0"/>
              </a:rPr>
              <a:t> in 2018.  This is an example of a government driven policy that encourages construction professionals to consider the alternatives to disposal and waste on site, but the Circular Economy will need the proposed further advancement of Circular Economy policy support, in order to succeed. </a:t>
            </a:r>
            <a:endParaRPr lang="en-GB" sz="1200" dirty="0">
              <a:latin typeface="+mn-lt"/>
            </a:endParaRPr>
          </a:p>
        </p:txBody>
      </p:sp>
      <p:sp>
        <p:nvSpPr>
          <p:cNvPr id="4" name="Slide Number Placeholder 3"/>
          <p:cNvSpPr>
            <a:spLocks noGrp="1"/>
          </p:cNvSpPr>
          <p:nvPr>
            <p:ph type="sldNum" sz="quarter" idx="5"/>
          </p:nvPr>
        </p:nvSpPr>
        <p:spPr/>
        <p:txBody>
          <a:bodyPr/>
          <a:lstStyle/>
          <a:p>
            <a:fld id="{4B053A2D-CC4A-C94B-8B7C-6997364E3775}" type="slidenum">
              <a:rPr lang="en-GB" smtClean="0"/>
              <a:pPr/>
              <a:t>20</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15277740"/>
      </p:ext>
    </p:extLst>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dirty="0">
                <a:latin typeface="+mn-lt"/>
              </a:rPr>
              <a:t>Question: </a:t>
            </a:r>
            <a:r>
              <a:rPr lang="en-US" sz="1200" dirty="0">
                <a:latin typeface="+mn-lt"/>
                <a:cs typeface="Arial" panose="020B0604020202020204" pitchFamily="34" charset="0"/>
              </a:rPr>
              <a:t>Why is </a:t>
            </a:r>
            <a:r>
              <a:rPr lang="en-US" sz="1200" b="1" dirty="0">
                <a:latin typeface="+mn-lt"/>
                <a:cs typeface="Arial" panose="020B0604020202020204" pitchFamily="34" charset="0"/>
              </a:rPr>
              <a:t>Construction and the Built Environment </a:t>
            </a:r>
            <a:r>
              <a:rPr lang="en-US" sz="1200" dirty="0">
                <a:latin typeface="+mn-lt"/>
                <a:cs typeface="Arial" panose="020B0604020202020204" pitchFamily="34" charset="0"/>
              </a:rPr>
              <a:t>targeted by the Circular Economy Strategy?</a:t>
            </a:r>
            <a:endParaRPr lang="en-GB" sz="1200" dirty="0">
              <a:latin typeface="+mn-lt"/>
            </a:endParaRPr>
          </a:p>
        </p:txBody>
      </p:sp>
      <p:sp>
        <p:nvSpPr>
          <p:cNvPr id="4" name="Slide Number Placeholder 3"/>
          <p:cNvSpPr>
            <a:spLocks noGrp="1"/>
          </p:cNvSpPr>
          <p:nvPr>
            <p:ph type="sldNum" sz="quarter" idx="10"/>
          </p:nvPr>
        </p:nvSpPr>
        <p:spPr/>
        <p:txBody>
          <a:bodyPr/>
          <a:lstStyle/>
          <a:p>
            <a:fld id="{4B053A2D-CC4A-C94B-8B7C-6997364E3775}" type="slidenum">
              <a:rPr lang="en-GB" smtClean="0"/>
              <a:pPr/>
              <a:t>21</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dirty="0">
                <a:latin typeface="+mn-lt"/>
              </a:rPr>
              <a:t>As one may imagine,</a:t>
            </a:r>
            <a:r>
              <a:rPr lang="en-GB" sz="1200" baseline="0" dirty="0">
                <a:latin typeface="+mn-lt"/>
              </a:rPr>
              <a:t> the Construction Industry is responsible for a high volume of </a:t>
            </a:r>
            <a:r>
              <a:rPr lang="en-GB" sz="1200" baseline="0" dirty="0" smtClean="0">
                <a:latin typeface="+mn-lt"/>
              </a:rPr>
              <a:t>material waste, </a:t>
            </a:r>
            <a:r>
              <a:rPr lang="en-GB" sz="1200" baseline="0" dirty="0">
                <a:latin typeface="+mn-lt"/>
              </a:rPr>
              <a:t>which </a:t>
            </a:r>
            <a:r>
              <a:rPr lang="en-GB" sz="1200" baseline="0" dirty="0" smtClean="0">
                <a:latin typeface="+mn-lt"/>
              </a:rPr>
              <a:t>is at present </a:t>
            </a:r>
            <a:r>
              <a:rPr lang="en-GB" sz="1200" baseline="0" dirty="0">
                <a:latin typeface="+mn-lt"/>
              </a:rPr>
              <a:t>unsustainable.</a:t>
            </a:r>
            <a:endParaRPr lang="en-GB" sz="1200" dirty="0">
              <a:latin typeface="+mn-lt"/>
            </a:endParaRPr>
          </a:p>
        </p:txBody>
      </p:sp>
      <p:sp>
        <p:nvSpPr>
          <p:cNvPr id="4" name="Slide Number Placeholder 3"/>
          <p:cNvSpPr>
            <a:spLocks noGrp="1"/>
          </p:cNvSpPr>
          <p:nvPr>
            <p:ph type="sldNum" sz="quarter" idx="10"/>
          </p:nvPr>
        </p:nvSpPr>
        <p:spPr/>
        <p:txBody>
          <a:bodyPr/>
          <a:lstStyle/>
          <a:p>
            <a:fld id="{4B053A2D-CC4A-C94B-8B7C-6997364E3775}" type="slidenum">
              <a:rPr lang="en-GB" smtClean="0"/>
              <a:pPr/>
              <a:t>22</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dirty="0">
                <a:latin typeface="+mn-lt"/>
              </a:rPr>
              <a:t>Generation and disposal</a:t>
            </a:r>
            <a:r>
              <a:rPr lang="en-GB" sz="1200" baseline="0" dirty="0">
                <a:latin typeface="+mn-lt"/>
              </a:rPr>
              <a:t> of waste is an enormous problem in the world today.  The proportion of waste attributable to </a:t>
            </a:r>
            <a:r>
              <a:rPr lang="en-GB" sz="1200" b="1" baseline="0" dirty="0">
                <a:latin typeface="+mn-lt"/>
              </a:rPr>
              <a:t>Construction </a:t>
            </a:r>
            <a:r>
              <a:rPr lang="en-GB" sz="1200" baseline="0" dirty="0">
                <a:latin typeface="+mn-lt"/>
              </a:rPr>
              <a:t>is shown in the above diagram in yellow, showing the relative waste share (Tonnes) of Scotland’s major economic sectors.  </a:t>
            </a:r>
            <a:r>
              <a:rPr lang="en-GB" sz="1200" i="1" baseline="0" dirty="0">
                <a:latin typeface="+mn-lt"/>
              </a:rPr>
              <a:t>“Construction accounts for about 50% of all waste in Scotland and is a major influence on efficient use of resources”, </a:t>
            </a:r>
            <a:r>
              <a:rPr lang="en-GB" sz="1200" baseline="0" dirty="0">
                <a:latin typeface="+mn-lt"/>
              </a:rPr>
              <a:t>(</a:t>
            </a:r>
            <a:r>
              <a:rPr lang="en-GB" sz="1200" b="1" baseline="0" dirty="0">
                <a:latin typeface="+mn-lt"/>
              </a:rPr>
              <a:t>Making Things Last, Scot Gov, 2016</a:t>
            </a:r>
            <a:r>
              <a:rPr lang="en-GB" sz="1200" baseline="0" dirty="0">
                <a:latin typeface="+mn-lt"/>
              </a:rPr>
              <a:t>). In fact, Construction, Demolition and Excavation generated around 61% of the total UK waste in 2016 (UK Statistics on Waste, 2016).</a:t>
            </a:r>
            <a:endParaRPr lang="en-GB" sz="1200" dirty="0">
              <a:latin typeface="+mn-lt"/>
            </a:endParaRPr>
          </a:p>
        </p:txBody>
      </p:sp>
      <p:sp>
        <p:nvSpPr>
          <p:cNvPr id="4" name="Slide Number Placeholder 3"/>
          <p:cNvSpPr>
            <a:spLocks noGrp="1"/>
          </p:cNvSpPr>
          <p:nvPr>
            <p:ph type="sldNum" sz="quarter" idx="10"/>
          </p:nvPr>
        </p:nvSpPr>
        <p:spPr/>
        <p:txBody>
          <a:bodyPr/>
          <a:lstStyle/>
          <a:p>
            <a:fld id="{4B053A2D-CC4A-C94B-8B7C-6997364E3775}" type="slidenum">
              <a:rPr lang="en-GB" smtClean="0"/>
              <a:pPr/>
              <a:t>23</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73842">
              <a:defRPr/>
            </a:pPr>
            <a:r>
              <a:rPr lang="en-US" sz="1200" dirty="0" smtClean="0">
                <a:solidFill>
                  <a:schemeClr val="tx1"/>
                </a:solidFill>
                <a:latin typeface="+mn-lt"/>
              </a:rPr>
              <a:t>Whilst </a:t>
            </a:r>
            <a:r>
              <a:rPr lang="en-US" sz="1200" dirty="0">
                <a:solidFill>
                  <a:schemeClr val="tx1"/>
                </a:solidFill>
                <a:latin typeface="+mn-lt"/>
                <a:cs typeface="Arial" panose="020B0604020202020204" pitchFamily="34" charset="0"/>
              </a:rPr>
              <a:t>our consumption of resources has gone steadily down over the past 50 years, as illustrated in the above graphic, </a:t>
            </a:r>
            <a:r>
              <a:rPr lang="en-US" sz="1200" b="1" dirty="0">
                <a:solidFill>
                  <a:schemeClr val="tx1"/>
                </a:solidFill>
                <a:latin typeface="+mn-lt"/>
                <a:cs typeface="Arial" panose="020B0604020202020204" pitchFamily="34" charset="0"/>
              </a:rPr>
              <a:t>t</a:t>
            </a:r>
            <a:r>
              <a:rPr lang="en-US" sz="1200" b="1" dirty="0" smtClean="0">
                <a:solidFill>
                  <a:schemeClr val="tx1"/>
                </a:solidFill>
                <a:latin typeface="+mn-lt"/>
                <a:cs typeface="Arial" panose="020B0604020202020204" pitchFamily="34" charset="0"/>
              </a:rPr>
              <a:t>he construction sector remains the largest consumer of natural resources.</a:t>
            </a:r>
            <a:endParaRPr lang="en-GB" sz="1200" b="1" dirty="0" smtClean="0">
              <a:solidFill>
                <a:schemeClr val="tx1"/>
              </a:solidFill>
              <a:latin typeface="+mn-lt"/>
              <a:cs typeface="Arial" panose="020B0604020202020204" pitchFamily="34" charset="0"/>
            </a:endParaRPr>
          </a:p>
        </p:txBody>
      </p:sp>
      <p:sp>
        <p:nvSpPr>
          <p:cNvPr id="4" name="Slide Number Placeholder 3"/>
          <p:cNvSpPr>
            <a:spLocks noGrp="1"/>
          </p:cNvSpPr>
          <p:nvPr>
            <p:ph type="sldNum" sz="quarter" idx="10"/>
          </p:nvPr>
        </p:nvSpPr>
        <p:spPr/>
        <p:txBody>
          <a:bodyPr/>
          <a:lstStyle/>
          <a:p>
            <a:fld id="{4B053A2D-CC4A-C94B-8B7C-6997364E3775}" type="slidenum">
              <a:rPr lang="en-GB" smtClean="0"/>
              <a:pPr/>
              <a:t>24</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10574095"/>
      </p:ext>
    </p:extLst>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mn-lt"/>
              </a:rPr>
              <a:t>The proportions of material waste within the Construction Sector can be seen in the above pie chart.  It is also worthy of note that waste source categories include </a:t>
            </a:r>
            <a:r>
              <a:rPr lang="en-GB" sz="1200" b="1" dirty="0">
                <a:latin typeface="+mn-lt"/>
              </a:rPr>
              <a:t>Data Errors, Design Errors, Handling, Weather, Vandalism and Misplacement</a:t>
            </a:r>
            <a:r>
              <a:rPr lang="en-GB" sz="1200" dirty="0">
                <a:latin typeface="+mn-lt"/>
              </a:rPr>
              <a:t>.  It is worth considering how might we reduce waste in each of these categories, which is an</a:t>
            </a:r>
            <a:r>
              <a:rPr lang="en-GB" sz="1200" baseline="0" dirty="0">
                <a:latin typeface="+mn-lt"/>
              </a:rPr>
              <a:t> aspect of achieving a Circular Economy,</a:t>
            </a:r>
            <a:r>
              <a:rPr lang="en-GB" sz="1200" dirty="0">
                <a:latin typeface="+mn-lt"/>
              </a:rPr>
              <a:t> and whether technological change in Construction</a:t>
            </a:r>
            <a:r>
              <a:rPr lang="en-GB" sz="1200" baseline="0" dirty="0">
                <a:latin typeface="+mn-lt"/>
              </a:rPr>
              <a:t> </a:t>
            </a:r>
            <a:r>
              <a:rPr lang="en-GB" sz="1200" dirty="0">
                <a:latin typeface="+mn-lt"/>
              </a:rPr>
              <a:t>may assist us in this.</a:t>
            </a:r>
          </a:p>
          <a:p>
            <a:endParaRPr lang="en-GB" sz="1200" dirty="0">
              <a:latin typeface="+mn-lt"/>
            </a:endParaRPr>
          </a:p>
          <a:p>
            <a:r>
              <a:rPr lang="en-GB" sz="1200" dirty="0">
                <a:latin typeface="+mn-lt"/>
              </a:rPr>
              <a:t>For example:</a:t>
            </a:r>
          </a:p>
          <a:p>
            <a:endParaRPr lang="en-GB" sz="1200" dirty="0">
              <a:latin typeface="+mn-lt"/>
            </a:endParaRPr>
          </a:p>
          <a:p>
            <a:pPr marL="177691" indent="-177691">
              <a:buFontTx/>
              <a:buChar char="-"/>
            </a:pPr>
            <a:r>
              <a:rPr lang="en-GB" sz="1200" b="1" baseline="0" dirty="0" smtClean="0">
                <a:latin typeface="+mn-lt"/>
              </a:rPr>
              <a:t>BIM </a:t>
            </a:r>
            <a:r>
              <a:rPr lang="en-GB" sz="1200" b="1" baseline="0" dirty="0">
                <a:latin typeface="+mn-lt"/>
              </a:rPr>
              <a:t>technologies </a:t>
            </a:r>
            <a:r>
              <a:rPr lang="en-GB" sz="1200" baseline="0" dirty="0">
                <a:latin typeface="+mn-lt"/>
              </a:rPr>
              <a:t>are enabling live overlaying of up-to-date consultant / design information to reduce the occurrence of design / data </a:t>
            </a:r>
            <a:r>
              <a:rPr lang="en-GB" sz="1200" baseline="0" dirty="0" smtClean="0">
                <a:latin typeface="+mn-lt"/>
              </a:rPr>
              <a:t>error.</a:t>
            </a:r>
          </a:p>
          <a:p>
            <a:pPr marL="177691" indent="-177691">
              <a:buFontTx/>
              <a:buChar char="-"/>
            </a:pPr>
            <a:r>
              <a:rPr lang="en-GB" sz="1200" b="1" baseline="0" dirty="0" smtClean="0">
                <a:latin typeface="+mn-lt"/>
              </a:rPr>
              <a:t>Just-In-Time </a:t>
            </a:r>
            <a:r>
              <a:rPr lang="en-GB" sz="1200" baseline="0" dirty="0">
                <a:latin typeface="+mn-lt"/>
              </a:rPr>
              <a:t>procurement of supplies on site by contractors is a method of reducing the instances of weather or vandalism damage in relation to building </a:t>
            </a:r>
            <a:r>
              <a:rPr lang="en-GB" sz="1200" baseline="0" dirty="0" smtClean="0">
                <a:latin typeface="+mn-lt"/>
              </a:rPr>
              <a:t>materials.</a:t>
            </a:r>
          </a:p>
          <a:p>
            <a:pPr marL="177691" indent="-177691">
              <a:buFontTx/>
              <a:buChar char="-"/>
            </a:pPr>
            <a:endParaRPr lang="en-GB" sz="1200" baseline="0" dirty="0" smtClean="0">
              <a:latin typeface="+mn-lt"/>
            </a:endParaRPr>
          </a:p>
          <a:p>
            <a:r>
              <a:rPr lang="en-US" sz="1200" baseline="0" dirty="0" smtClean="0">
                <a:latin typeface="+mn-lt"/>
              </a:rPr>
              <a:t>But can we go further?</a:t>
            </a:r>
            <a:endParaRPr lang="en-GB" sz="1200" dirty="0">
              <a:latin typeface="+mn-lt"/>
            </a:endParaRPr>
          </a:p>
        </p:txBody>
      </p:sp>
      <p:sp>
        <p:nvSpPr>
          <p:cNvPr id="4" name="Slide Number Placeholder 3"/>
          <p:cNvSpPr>
            <a:spLocks noGrp="1"/>
          </p:cNvSpPr>
          <p:nvPr>
            <p:ph type="sldNum" sz="quarter" idx="5"/>
          </p:nvPr>
        </p:nvSpPr>
        <p:spPr/>
        <p:txBody>
          <a:bodyPr/>
          <a:lstStyle/>
          <a:p>
            <a:fld id="{4B053A2D-CC4A-C94B-8B7C-6997364E3775}" type="slidenum">
              <a:rPr lang="en-GB" smtClean="0"/>
              <a:pPr/>
              <a:t>25</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82377152"/>
      </p:ext>
    </p:extLst>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cs typeface="Arial" panose="020B0604020202020204" pitchFamily="34" charset="0"/>
              </a:rPr>
              <a:t>There are positive signs that consumption is reducing.  The amount of ‘materials’ used per head of UK population fell from </a:t>
            </a:r>
            <a:r>
              <a:rPr lang="en-US" sz="1200" b="1" dirty="0">
                <a:latin typeface="+mn-lt"/>
                <a:cs typeface="Arial" panose="020B0604020202020204" pitchFamily="34" charset="0"/>
              </a:rPr>
              <a:t>15.1 </a:t>
            </a:r>
            <a:r>
              <a:rPr lang="en-US" sz="1200" b="1" dirty="0" err="1">
                <a:latin typeface="+mn-lt"/>
                <a:cs typeface="Arial" panose="020B0604020202020204" pitchFamily="34" charset="0"/>
              </a:rPr>
              <a:t>tonnes</a:t>
            </a:r>
            <a:r>
              <a:rPr lang="en-US" sz="1200" b="1" dirty="0">
                <a:latin typeface="+mn-lt"/>
                <a:cs typeface="Arial" panose="020B0604020202020204" pitchFamily="34" charset="0"/>
              </a:rPr>
              <a:t> per year to 10.3 </a:t>
            </a:r>
            <a:r>
              <a:rPr lang="en-US" sz="1200" b="1" dirty="0" err="1">
                <a:latin typeface="+mn-lt"/>
                <a:cs typeface="Arial" panose="020B0604020202020204" pitchFamily="34" charset="0"/>
              </a:rPr>
              <a:t>tonnes</a:t>
            </a:r>
            <a:r>
              <a:rPr lang="en-US" sz="1200" b="1" dirty="0">
                <a:latin typeface="+mn-lt"/>
                <a:cs typeface="Arial" panose="020B0604020202020204" pitchFamily="34" charset="0"/>
              </a:rPr>
              <a:t> between 2001 – 2013</a:t>
            </a:r>
            <a:r>
              <a:rPr lang="en-US" sz="1200" dirty="0">
                <a:latin typeface="+mn-lt"/>
                <a:cs typeface="Arial" panose="020B0604020202020204" pitchFamily="34" charset="0"/>
              </a:rPr>
              <a:t>. </a:t>
            </a:r>
          </a:p>
          <a:p>
            <a:pPr defTabSz="473842">
              <a:defRPr/>
            </a:pPr>
            <a:r>
              <a:rPr lang="en-US" sz="1200" dirty="0">
                <a:latin typeface="+mn-lt"/>
                <a:cs typeface="Arial" panose="020B0604020202020204" pitchFamily="34" charset="0"/>
              </a:rPr>
              <a:t>(Burgess, Matt. 2016).  ‘Materials’ includes </a:t>
            </a:r>
            <a:r>
              <a:rPr lang="en-US" sz="1200" b="1" dirty="0">
                <a:latin typeface="+mn-lt"/>
                <a:cs typeface="Arial" panose="020B0604020202020204" pitchFamily="34" charset="0"/>
              </a:rPr>
              <a:t>biomass, metal ores, non-metallic minerals </a:t>
            </a:r>
            <a:r>
              <a:rPr lang="en-US" sz="1200" dirty="0">
                <a:latin typeface="+mn-lt"/>
                <a:cs typeface="Arial" panose="020B0604020202020204" pitchFamily="34" charset="0"/>
              </a:rPr>
              <a:t>and </a:t>
            </a:r>
            <a:r>
              <a:rPr lang="en-US" sz="1200" b="1" dirty="0">
                <a:latin typeface="+mn-lt"/>
                <a:cs typeface="Arial" panose="020B0604020202020204" pitchFamily="34" charset="0"/>
              </a:rPr>
              <a:t>fossil fuels</a:t>
            </a:r>
            <a:r>
              <a:rPr lang="en-US" sz="1200" dirty="0">
                <a:latin typeface="+mn-lt"/>
                <a:cs typeface="Arial" panose="020B0604020202020204" pitchFamily="34" charset="0"/>
              </a:rPr>
              <a:t>. However, the construction sectors still have much work to do the tonnage of waste produced in the construction sectors increased from </a:t>
            </a:r>
            <a:r>
              <a:rPr lang="en-US" sz="1200" b="1" dirty="0">
                <a:latin typeface="+mn-lt"/>
                <a:cs typeface="Arial" panose="020B0604020202020204" pitchFamily="34" charset="0"/>
              </a:rPr>
              <a:t>130.3 million to 136.2 million between 2014 – 2016</a:t>
            </a:r>
            <a:r>
              <a:rPr lang="en-US" sz="1200" dirty="0">
                <a:latin typeface="+mn-lt"/>
                <a:cs typeface="Arial" panose="020B0604020202020204" pitchFamily="34" charset="0"/>
              </a:rPr>
              <a:t>. (Dept. for Environment, Food &amp; Rural Affairs 2019).  This is a 4.5% increase over two years.  It should be said that the volume of waste produced is dependent on a number of factors, for example the UK produced less waste during the financial crisis of 2007 / 2008, but it is clear much is still to be done with regards to waste in construction</a:t>
            </a:r>
            <a:r>
              <a:rPr lang="en-US" sz="1200" dirty="0" smtClean="0">
                <a:latin typeface="+mn-lt"/>
                <a:cs typeface="Arial" panose="020B0604020202020204" pitchFamily="34" charset="0"/>
              </a:rPr>
              <a:t>.</a:t>
            </a:r>
            <a:endParaRPr lang="en-US" sz="1200" dirty="0">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4B053A2D-CC4A-C94B-8B7C-6997364E3775}" type="slidenum">
              <a:rPr lang="en-GB" smtClean="0"/>
              <a:pPr/>
              <a:t>26</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3224922"/>
      </p:ext>
    </p:extLst>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0" dirty="0" smtClean="0">
                <a:latin typeface="+mn-lt"/>
              </a:rPr>
              <a:t>Given the volume of waste for which</a:t>
            </a:r>
            <a:r>
              <a:rPr lang="en-GB" sz="1200" b="0" baseline="0" dirty="0" smtClean="0">
                <a:latin typeface="+mn-lt"/>
              </a:rPr>
              <a:t> the Construction Sector is responsible, </a:t>
            </a:r>
            <a:r>
              <a:rPr lang="en-US" sz="1200" b="0" dirty="0" smtClean="0">
                <a:latin typeface="+mn-lt"/>
              </a:rPr>
              <a:t>it is a </a:t>
            </a:r>
            <a:r>
              <a:rPr lang="en-US" sz="1200" dirty="0">
                <a:latin typeface="+mn-lt"/>
                <a:cs typeface="Arial" panose="020B0604020202020204" pitchFamily="34" charset="0"/>
              </a:rPr>
              <a:t>Sector that provides the biggest opportunity to reduce waste and move the economy in a ‘Circular’ </a:t>
            </a:r>
            <a:r>
              <a:rPr lang="en-US" sz="1200" dirty="0" smtClean="0">
                <a:latin typeface="+mn-lt"/>
                <a:cs typeface="Arial" panose="020B0604020202020204" pitchFamily="34" charset="0"/>
              </a:rPr>
              <a:t>direction.</a:t>
            </a:r>
          </a:p>
          <a:p>
            <a:endParaRPr lang="en-US" sz="1200" dirty="0" smtClean="0">
              <a:latin typeface="+mn-lt"/>
              <a:cs typeface="Arial" panose="020B0604020202020204" pitchFamily="34" charset="0"/>
            </a:endParaRPr>
          </a:p>
          <a:p>
            <a:r>
              <a:rPr lang="en-US" sz="1200" dirty="0" smtClean="0">
                <a:latin typeface="+mn-lt"/>
                <a:cs typeface="Arial" panose="020B0604020202020204" pitchFamily="34" charset="0"/>
              </a:rPr>
              <a:t>The adoption of circular</a:t>
            </a:r>
            <a:r>
              <a:rPr lang="en-US" sz="1200" baseline="0" dirty="0" smtClean="0">
                <a:latin typeface="+mn-lt"/>
                <a:cs typeface="Arial" panose="020B0604020202020204" pitchFamily="34" charset="0"/>
              </a:rPr>
              <a:t> practices in construction, in conjunction with the use of renewable technologies, also has the potential to greatly reduce </a:t>
            </a:r>
            <a:r>
              <a:rPr lang="en-US" sz="1200" b="1" baseline="0" dirty="0" smtClean="0">
                <a:latin typeface="+mn-lt"/>
                <a:cs typeface="Arial" panose="020B0604020202020204" pitchFamily="34" charset="0"/>
              </a:rPr>
              <a:t>embodied carbon</a:t>
            </a:r>
            <a:r>
              <a:rPr lang="en-US" sz="1200" baseline="0" dirty="0" smtClean="0">
                <a:latin typeface="+mn-lt"/>
                <a:cs typeface="Arial" panose="020B0604020202020204" pitchFamily="34" charset="0"/>
              </a:rPr>
              <a:t> in construction processes, across entire project life-cycles.  Thus helping to achieve the reductions in carbon emissions that global and national policy currently seeks to address.</a:t>
            </a:r>
            <a:endParaRPr lang="en-GB" sz="1200" b="0" dirty="0">
              <a:latin typeface="+mn-lt"/>
            </a:endParaRPr>
          </a:p>
        </p:txBody>
      </p:sp>
      <p:sp>
        <p:nvSpPr>
          <p:cNvPr id="4" name="Slide Number Placeholder 3"/>
          <p:cNvSpPr>
            <a:spLocks noGrp="1"/>
          </p:cNvSpPr>
          <p:nvPr>
            <p:ph type="sldNum" sz="quarter" idx="10"/>
          </p:nvPr>
        </p:nvSpPr>
        <p:spPr/>
        <p:txBody>
          <a:bodyPr/>
          <a:lstStyle/>
          <a:p>
            <a:fld id="{4B053A2D-CC4A-C94B-8B7C-6997364E3775}" type="slidenum">
              <a:rPr lang="en-GB" smtClean="0"/>
              <a:pPr/>
              <a:t>27</a:t>
            </a:fld>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latin typeface="+mn-lt"/>
              </a:rPr>
              <a:t>This question is</a:t>
            </a:r>
            <a:r>
              <a:rPr lang="en-GB" sz="1200" baseline="0" dirty="0" smtClean="0">
                <a:latin typeface="+mn-lt"/>
              </a:rPr>
              <a:t> aimed at creating a segue into the second session / slideshow.  We will delve a little more into this in the second slideshow.</a:t>
            </a:r>
          </a:p>
          <a:p>
            <a:endParaRPr lang="en-US" sz="1200" baseline="0" dirty="0" smtClean="0">
              <a:latin typeface="+mn-lt"/>
            </a:endParaRPr>
          </a:p>
          <a:p>
            <a:r>
              <a:rPr lang="en-US" sz="1200" baseline="0" dirty="0" smtClean="0">
                <a:latin typeface="+mn-lt"/>
              </a:rPr>
              <a:t>Is anyone aware of any circular practices in construction at present?</a:t>
            </a:r>
            <a:endParaRPr lang="en-GB" sz="1200" dirty="0">
              <a:latin typeface="+mn-lt"/>
            </a:endParaRPr>
          </a:p>
        </p:txBody>
      </p:sp>
      <p:sp>
        <p:nvSpPr>
          <p:cNvPr id="4" name="Slide Number Placeholder 3"/>
          <p:cNvSpPr>
            <a:spLocks noGrp="1"/>
          </p:cNvSpPr>
          <p:nvPr>
            <p:ph type="sldNum" sz="quarter" idx="10"/>
          </p:nvPr>
        </p:nvSpPr>
        <p:spPr/>
        <p:txBody>
          <a:bodyPr/>
          <a:lstStyle/>
          <a:p>
            <a:fld id="{4B053A2D-CC4A-C94B-8B7C-6997364E3775}" type="slidenum">
              <a:rPr lang="en-GB" smtClean="0"/>
              <a:pPr/>
              <a:t>28</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32872582"/>
      </p:ext>
    </p:extLst>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mn-lt"/>
              </a:rPr>
              <a:t>This image begins to hint at some of the potential principles of Circular Design in Construction.  The idea that this could be the scene both before construction, or following demolition of a building in the future.  </a:t>
            </a:r>
            <a:r>
              <a:rPr lang="en-GB" sz="1200" dirty="0" smtClean="0">
                <a:latin typeface="+mn-lt"/>
              </a:rPr>
              <a:t>How can buildings </a:t>
            </a:r>
            <a:r>
              <a:rPr lang="en-GB" sz="1200" dirty="0">
                <a:latin typeface="+mn-lt"/>
              </a:rPr>
              <a:t>that are designed and detailed to be Circular?  How can you design for the preservation of the components of a building?  We are all aware of the word ‘Recycling’ and the implications of this, and many of </a:t>
            </a:r>
            <a:r>
              <a:rPr lang="en-GB" sz="1200" dirty="0" smtClean="0">
                <a:latin typeface="+mn-lt"/>
              </a:rPr>
              <a:t>us</a:t>
            </a:r>
            <a:r>
              <a:rPr lang="en-GB" sz="1200" baseline="0" dirty="0" smtClean="0">
                <a:latin typeface="+mn-lt"/>
              </a:rPr>
              <a:t> </a:t>
            </a:r>
            <a:r>
              <a:rPr lang="en-GB" sz="1200" dirty="0" smtClean="0">
                <a:latin typeface="+mn-lt"/>
              </a:rPr>
              <a:t>feel </a:t>
            </a:r>
            <a:r>
              <a:rPr lang="en-GB" sz="1200" dirty="0">
                <a:latin typeface="+mn-lt"/>
              </a:rPr>
              <a:t>that it is a progressive and environmentally friendly practice.  It may be that this is not necessarily always the case…</a:t>
            </a:r>
          </a:p>
        </p:txBody>
      </p:sp>
      <p:sp>
        <p:nvSpPr>
          <p:cNvPr id="4" name="Slide Number Placeholder 3"/>
          <p:cNvSpPr>
            <a:spLocks noGrp="1"/>
          </p:cNvSpPr>
          <p:nvPr>
            <p:ph type="sldNum" sz="quarter" idx="5"/>
          </p:nvPr>
        </p:nvSpPr>
        <p:spPr/>
        <p:txBody>
          <a:bodyPr/>
          <a:lstStyle/>
          <a:p>
            <a:fld id="{4B053A2D-CC4A-C94B-8B7C-6997364E3775}" type="slidenum">
              <a:rPr lang="en-GB" smtClean="0"/>
              <a:pPr/>
              <a:t>29</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90966"/>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This is the </a:t>
            </a:r>
            <a:r>
              <a:rPr lang="en-GB" dirty="0"/>
              <a:t>structure of Session</a:t>
            </a:r>
            <a:r>
              <a:rPr lang="en-GB" baseline="0" dirty="0"/>
              <a:t> </a:t>
            </a:r>
            <a:r>
              <a:rPr lang="en-GB" baseline="0" dirty="0" smtClean="0"/>
              <a:t>1, which we will now begin.</a:t>
            </a:r>
            <a:endParaRPr lang="en-GB" baseline="0" dirty="0"/>
          </a:p>
        </p:txBody>
      </p:sp>
      <p:sp>
        <p:nvSpPr>
          <p:cNvPr id="4" name="Slide Number Placeholder 3"/>
          <p:cNvSpPr>
            <a:spLocks noGrp="1"/>
          </p:cNvSpPr>
          <p:nvPr>
            <p:ph type="sldNum" sz="quarter" idx="10"/>
          </p:nvPr>
        </p:nvSpPr>
        <p:spPr/>
        <p:txBody>
          <a:bodyPr/>
          <a:lstStyle/>
          <a:p>
            <a:fld id="{4B053A2D-CC4A-C94B-8B7C-6997364E3775}" type="slidenum">
              <a:rPr lang="en-GB" smtClean="0"/>
              <a:pPr/>
              <a:t>3</a:t>
            </a:fld>
            <a:endParaRPr lang="en-GB"/>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mn-lt"/>
              </a:rPr>
              <a:t>The Circular Economy goes beyond keeping materials in the economy through recycling processes.  The now-familiar notion of recycling is in fact not necessarily focussed on extracting </a:t>
            </a:r>
            <a:r>
              <a:rPr lang="en-GB" sz="1200" b="1" dirty="0">
                <a:latin typeface="+mn-lt"/>
              </a:rPr>
              <a:t>maximum</a:t>
            </a:r>
            <a:r>
              <a:rPr lang="en-GB" sz="1200" dirty="0">
                <a:latin typeface="+mn-lt"/>
              </a:rPr>
              <a:t> value from a product or resource, but simply finding a secondary use.  Circular practises aim to secure continual uses of products or resources where possible, and to extend resource life-cycles beyond just secondary uses.  Of course, there will still be a level of residual waste in circular processes, but at a greatly reduced level.</a:t>
            </a:r>
          </a:p>
        </p:txBody>
      </p:sp>
      <p:sp>
        <p:nvSpPr>
          <p:cNvPr id="4" name="Slide Number Placeholder 3"/>
          <p:cNvSpPr>
            <a:spLocks noGrp="1"/>
          </p:cNvSpPr>
          <p:nvPr>
            <p:ph type="sldNum" sz="quarter" idx="5"/>
          </p:nvPr>
        </p:nvSpPr>
        <p:spPr/>
        <p:txBody>
          <a:bodyPr/>
          <a:lstStyle/>
          <a:p>
            <a:fld id="{4B053A2D-CC4A-C94B-8B7C-6997364E3775}" type="slidenum">
              <a:rPr lang="en-GB" smtClean="0"/>
              <a:pPr/>
              <a:t>30</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22941271"/>
      </p:ext>
    </p:extLst>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dirty="0" smtClean="0">
                <a:latin typeface="+mn-lt"/>
              </a:rPr>
              <a:t>A summary of what was covered</a:t>
            </a:r>
            <a:r>
              <a:rPr lang="en-GB" sz="1200" baseline="0" dirty="0" smtClean="0">
                <a:latin typeface="+mn-lt"/>
              </a:rPr>
              <a:t> in session 1, before we move into session 2.</a:t>
            </a:r>
            <a:endParaRPr lang="en-GB" sz="1200" baseline="0" dirty="0">
              <a:latin typeface="+mn-lt"/>
            </a:endParaRPr>
          </a:p>
        </p:txBody>
      </p:sp>
      <p:sp>
        <p:nvSpPr>
          <p:cNvPr id="4" name="Slide Number Placeholder 3"/>
          <p:cNvSpPr>
            <a:spLocks noGrp="1"/>
          </p:cNvSpPr>
          <p:nvPr>
            <p:ph type="sldNum" sz="quarter" idx="10"/>
          </p:nvPr>
        </p:nvSpPr>
        <p:spPr/>
        <p:txBody>
          <a:bodyPr/>
          <a:lstStyle/>
          <a:p>
            <a:fld id="{4B053A2D-CC4A-C94B-8B7C-6997364E3775}" type="slidenum">
              <a:rPr lang="en-GB" smtClean="0"/>
              <a:pPr/>
              <a:t>31</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These are the proposed learning outcomes for this session.</a:t>
            </a:r>
          </a:p>
        </p:txBody>
      </p:sp>
      <p:sp>
        <p:nvSpPr>
          <p:cNvPr id="4" name="Slide Number Placeholder 3"/>
          <p:cNvSpPr>
            <a:spLocks noGrp="1"/>
          </p:cNvSpPr>
          <p:nvPr>
            <p:ph type="sldNum" sz="quarter" idx="10"/>
          </p:nvPr>
        </p:nvSpPr>
        <p:spPr/>
        <p:txBody>
          <a:bodyPr/>
          <a:lstStyle/>
          <a:p>
            <a:fld id="{4B053A2D-CC4A-C94B-8B7C-6997364E3775}" type="slidenum">
              <a:rPr lang="en-GB" smtClean="0"/>
              <a:pPr/>
              <a:t>4</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4234709"/>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dirty="0">
                <a:latin typeface="+mn-lt"/>
              </a:rPr>
              <a:t>Firstly</a:t>
            </a:r>
            <a:r>
              <a:rPr lang="en-GB" sz="1200" baseline="0" dirty="0">
                <a:latin typeface="+mn-lt"/>
              </a:rPr>
              <a:t> we will define the term Circular Economy, in a broad sense, in order to later discuss how it </a:t>
            </a:r>
            <a:r>
              <a:rPr lang="en-GB" sz="1200" baseline="0" dirty="0" smtClean="0">
                <a:latin typeface="+mn-lt"/>
              </a:rPr>
              <a:t>applies to </a:t>
            </a:r>
            <a:r>
              <a:rPr lang="en-GB" sz="1200" baseline="0" dirty="0">
                <a:latin typeface="+mn-lt"/>
              </a:rPr>
              <a:t>the construction sector.</a:t>
            </a:r>
            <a:endParaRPr lang="en-GB" sz="1200" dirty="0">
              <a:latin typeface="+mn-lt"/>
            </a:endParaRPr>
          </a:p>
        </p:txBody>
      </p:sp>
      <p:sp>
        <p:nvSpPr>
          <p:cNvPr id="4" name="Slide Number Placeholder 3"/>
          <p:cNvSpPr>
            <a:spLocks noGrp="1"/>
          </p:cNvSpPr>
          <p:nvPr>
            <p:ph type="sldNum" sz="quarter" idx="10"/>
          </p:nvPr>
        </p:nvSpPr>
        <p:spPr/>
        <p:txBody>
          <a:bodyPr/>
          <a:lstStyle/>
          <a:p>
            <a:fld id="{4B053A2D-CC4A-C94B-8B7C-6997364E3775}" type="slidenum">
              <a:rPr lang="en-GB" smtClean="0"/>
              <a:pPr/>
              <a:t>5</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0" dirty="0" smtClean="0"/>
              <a:t>At present, the population of the World is growing</a:t>
            </a:r>
            <a:r>
              <a:rPr lang="en-GB" b="0" baseline="0" dirty="0" smtClean="0"/>
              <a:t> rapidly and our current rate of consumption cannot be sustained.  There are due to be 9.7 billion people on the planet in 2050. (</a:t>
            </a:r>
            <a:r>
              <a:rPr lang="en-US" b="0" baseline="0" dirty="0" err="1" smtClean="0"/>
              <a:t>https://www.un.org/sustainabledevelopment/sustainable-consumption-production/</a:t>
            </a:r>
            <a:r>
              <a:rPr lang="en-US" b="0" baseline="0" dirty="0" smtClean="0"/>
              <a:t>)</a:t>
            </a:r>
          </a:p>
          <a:p>
            <a:endParaRPr lang="en-US" b="0" baseline="0" dirty="0" smtClean="0"/>
          </a:p>
          <a:p>
            <a:r>
              <a:rPr lang="en-GB" b="0" dirty="0" smtClean="0"/>
              <a:t>The current societal model of consumptive behaviour</a:t>
            </a:r>
            <a:r>
              <a:rPr lang="en-GB" b="0" baseline="0" dirty="0" smtClean="0"/>
              <a:t> would only be sustainable if natural resources were infinite.  In the case of our planet, resources are truly finite; it would require 3 planets worth of resources to sustain the population increase that is anticipated, based on our current lifestyles.</a:t>
            </a:r>
          </a:p>
          <a:p>
            <a:endParaRPr lang="en-GB" b="0" baseline="0" dirty="0" smtClean="0"/>
          </a:p>
          <a:p>
            <a:r>
              <a:rPr lang="en-GB" b="0" dirty="0" smtClean="0"/>
              <a:t>Natural </a:t>
            </a:r>
            <a:r>
              <a:rPr lang="en-GB" b="0" baseline="0" dirty="0" smtClean="0"/>
              <a:t>resources have been under severe pressure for many years.  Worryingly, water and most fossil fuels are among the most significant resources that have become more scarce.  Certain other rare earth elements are already thought to be close to eradication. (</a:t>
            </a:r>
            <a:r>
              <a:rPr lang="en-US" b="0" baseline="0" dirty="0" smtClean="0"/>
              <a:t>https://www.theguardian.com/environment/blog/2011/oct/31/six-natural-resources-population)</a:t>
            </a:r>
          </a:p>
          <a:p>
            <a:endParaRPr lang="en-GB" b="0" dirty="0" smtClean="0"/>
          </a:p>
          <a:p>
            <a:r>
              <a:rPr lang="en-GB" b="0" dirty="0" smtClean="0"/>
              <a:t>This current pattern of consumptive behaviour can be described as being</a:t>
            </a:r>
            <a:r>
              <a:rPr lang="en-GB" b="0" baseline="0" dirty="0" smtClean="0"/>
              <a:t> at</a:t>
            </a:r>
            <a:r>
              <a:rPr lang="en-GB" b="0" dirty="0" smtClean="0"/>
              <a:t> the heart of the </a:t>
            </a:r>
            <a:r>
              <a:rPr lang="en-GB" b="1" dirty="0" smtClean="0"/>
              <a:t>Linear Economy</a:t>
            </a:r>
            <a:r>
              <a:rPr lang="en-GB" b="0" dirty="0" smtClean="0"/>
              <a:t>.  This is the current</a:t>
            </a:r>
            <a:r>
              <a:rPr lang="en-GB" b="0" baseline="0" dirty="0" smtClean="0"/>
              <a:t> economic model under which we generally operate.</a:t>
            </a:r>
            <a:endParaRPr lang="en-GB" b="0" dirty="0"/>
          </a:p>
        </p:txBody>
      </p:sp>
      <p:sp>
        <p:nvSpPr>
          <p:cNvPr id="4" name="Slide Number Placeholder 3"/>
          <p:cNvSpPr>
            <a:spLocks noGrp="1"/>
          </p:cNvSpPr>
          <p:nvPr>
            <p:ph type="sldNum" sz="quarter" idx="10"/>
          </p:nvPr>
        </p:nvSpPr>
        <p:spPr/>
        <p:txBody>
          <a:bodyPr/>
          <a:lstStyle/>
          <a:p>
            <a:fld id="{4B053A2D-CC4A-C94B-8B7C-6997364E3775}" type="slidenum">
              <a:rPr lang="en-GB" smtClean="0"/>
              <a:pPr/>
              <a:t>6</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Circular Economy</a:t>
            </a:r>
            <a:r>
              <a:rPr lang="en-US" baseline="0" dirty="0" smtClean="0"/>
              <a:t> is effectively a model for how we can </a:t>
            </a:r>
            <a:r>
              <a:rPr lang="en-US" baseline="0" dirty="0" err="1" smtClean="0"/>
              <a:t>optimise</a:t>
            </a:r>
            <a:r>
              <a:rPr lang="en-US" baseline="0" dirty="0" smtClean="0"/>
              <a:t> the value of the world’s resources, reduce waste and consumption of raw materials.  </a:t>
            </a:r>
            <a:r>
              <a:rPr lang="en-US" dirty="0" smtClean="0"/>
              <a:t>In order to understand the Circular Economy</a:t>
            </a:r>
            <a:r>
              <a:rPr lang="en-US" baseline="0" dirty="0" smtClean="0"/>
              <a:t> concept, we must first illustrate and compare the current, prevalent and long-standing Linear Economy model.</a:t>
            </a:r>
            <a:endParaRPr lang="en-GB" dirty="0" smtClean="0"/>
          </a:p>
          <a:p>
            <a:endParaRPr lang="en-GB" dirty="0" smtClean="0"/>
          </a:p>
          <a:p>
            <a:r>
              <a:rPr lang="en-GB" dirty="0" smtClean="0"/>
              <a:t>The </a:t>
            </a:r>
            <a:r>
              <a:rPr lang="en-GB" dirty="0"/>
              <a:t>Linear</a:t>
            </a:r>
            <a:r>
              <a:rPr lang="en-GB" baseline="0" dirty="0"/>
              <a:t> Economy is s</a:t>
            </a:r>
            <a:r>
              <a:rPr lang="en-GB" dirty="0"/>
              <a:t>till</a:t>
            </a:r>
            <a:r>
              <a:rPr lang="en-GB" baseline="0" dirty="0"/>
              <a:t> the most common practice in all sectors today, which uses a </a:t>
            </a:r>
            <a:r>
              <a:rPr lang="en-GB" b="1" baseline="0" dirty="0"/>
              <a:t>‘Take’ – ‘Make’ – ‘Dispose’ </a:t>
            </a:r>
            <a:r>
              <a:rPr lang="en-GB" baseline="0" dirty="0"/>
              <a:t>model. Within this model the focus is on producing and consuming as inexpensively as possible.  As this model expands, we need more raw materials and therefore create more waste.  </a:t>
            </a:r>
            <a:r>
              <a:rPr lang="en-GB" b="1" baseline="0" dirty="0"/>
              <a:t>It is not a sustainable model</a:t>
            </a:r>
            <a:r>
              <a:rPr lang="en-GB" baseline="0" dirty="0"/>
              <a:t>; projected use is far outstripping the limits of the world’s resources.  This model is based on the value of goods depleting successively throughout use and ultimately becoming waste.  It could be said that waste perpetuates a Linear Economy; the sooner we dispose of something, the sooner our demand for a replacement.  </a:t>
            </a:r>
            <a:r>
              <a:rPr lang="en-GB" b="1" baseline="0" dirty="0" smtClean="0"/>
              <a:t>This </a:t>
            </a:r>
            <a:r>
              <a:rPr lang="en-GB" b="1" baseline="0" dirty="0"/>
              <a:t>current model encourages </a:t>
            </a:r>
            <a:r>
              <a:rPr lang="en-GB" b="1" baseline="0" dirty="0" smtClean="0"/>
              <a:t>wastefulness and is not sustainable.</a:t>
            </a:r>
            <a:endParaRPr lang="en-GB" b="1" dirty="0"/>
          </a:p>
        </p:txBody>
      </p:sp>
      <p:sp>
        <p:nvSpPr>
          <p:cNvPr id="4" name="Slide Number Placeholder 3"/>
          <p:cNvSpPr>
            <a:spLocks noGrp="1"/>
          </p:cNvSpPr>
          <p:nvPr>
            <p:ph type="sldNum" sz="quarter" idx="10"/>
          </p:nvPr>
        </p:nvSpPr>
        <p:spPr/>
        <p:txBody>
          <a:bodyPr/>
          <a:lstStyle/>
          <a:p>
            <a:fld id="{4B053A2D-CC4A-C94B-8B7C-6997364E3775}" type="slidenum">
              <a:rPr lang="en-GB" smtClean="0"/>
              <a:pPr/>
              <a:t>7</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Circular Economy proposes to overcome the dis-benefits of the Linear Economy model.</a:t>
            </a:r>
            <a:endParaRPr lang="en-GB" dirty="0" smtClean="0"/>
          </a:p>
          <a:p>
            <a:endParaRPr lang="en-GB" dirty="0" smtClean="0"/>
          </a:p>
          <a:p>
            <a:r>
              <a:rPr lang="en-GB" dirty="0" smtClean="0"/>
              <a:t>In</a:t>
            </a:r>
            <a:r>
              <a:rPr lang="en-GB" baseline="0" dirty="0" smtClean="0"/>
              <a:t> </a:t>
            </a:r>
            <a:r>
              <a:rPr lang="en-GB" baseline="0" dirty="0"/>
              <a:t>a Circular Economy the value of a resource is optimised.  </a:t>
            </a:r>
            <a:r>
              <a:rPr lang="en-GB" b="1" baseline="0" dirty="0"/>
              <a:t>A resource should be used for as long as possible, with maximum value redeemed while in use, and then recovered or regenerated at the end of it’s life.  </a:t>
            </a:r>
            <a:r>
              <a:rPr lang="en-GB" dirty="0"/>
              <a:t>For a Circular Economy to be successful, the attitude to waste must change – waste must be seen as</a:t>
            </a:r>
            <a:r>
              <a:rPr lang="en-GB" baseline="0" dirty="0"/>
              <a:t> a resource in order to achieve the huge reduction in raw material extraction that is required.  As the diagram suggests, the key to achieving the goals of a Circular Economy is to embed the principles at an early design stage across all sectors, and not to simply see it as a waste management issue.  Some of you may be familiar with the ‘Cradle to Cradle’ concept in sustainable design, which Circular Economy models build upon</a:t>
            </a:r>
            <a:r>
              <a:rPr lang="en-GB" baseline="0" dirty="0" smtClean="0"/>
              <a:t>.  This concept also has great potential to reduced embodied energy or </a:t>
            </a:r>
            <a:r>
              <a:rPr lang="en-GB" b="1" baseline="0" dirty="0" smtClean="0"/>
              <a:t>embodied carbon</a:t>
            </a:r>
            <a:r>
              <a:rPr lang="en-GB" baseline="0" dirty="0" smtClean="0"/>
              <a:t>, as will be explained in more detail during this slideshow.</a:t>
            </a:r>
          </a:p>
          <a:p>
            <a:endParaRPr lang="en-US" baseline="0" dirty="0" smtClean="0"/>
          </a:p>
          <a:p>
            <a:r>
              <a:rPr lang="en-US" baseline="0" dirty="0" smtClean="0"/>
              <a:t>CE works on the basis that as the World’s natural resources and raw materials run out, they become progressively more expensive.  Thereafter, strategies for </a:t>
            </a:r>
            <a:r>
              <a:rPr lang="en-US" baseline="0" dirty="0" err="1" smtClean="0"/>
              <a:t>optimising</a:t>
            </a:r>
            <a:r>
              <a:rPr lang="en-US" baseline="0" dirty="0" smtClean="0"/>
              <a:t> resource value or recovering value in existing products will become more </a:t>
            </a:r>
            <a:r>
              <a:rPr lang="en-US" baseline="0" dirty="0" err="1" smtClean="0"/>
              <a:t>favourable</a:t>
            </a:r>
            <a:r>
              <a:rPr lang="en-US" baseline="0" dirty="0" smtClean="0"/>
              <a:t>.</a:t>
            </a:r>
            <a:endParaRPr lang="en-GB" baseline="0" dirty="0"/>
          </a:p>
        </p:txBody>
      </p:sp>
      <p:sp>
        <p:nvSpPr>
          <p:cNvPr id="4" name="Slide Number Placeholder 3"/>
          <p:cNvSpPr>
            <a:spLocks noGrp="1"/>
          </p:cNvSpPr>
          <p:nvPr>
            <p:ph type="sldNum" sz="quarter" idx="10"/>
          </p:nvPr>
        </p:nvSpPr>
        <p:spPr/>
        <p:txBody>
          <a:bodyPr/>
          <a:lstStyle/>
          <a:p>
            <a:fld id="{4B053A2D-CC4A-C94B-8B7C-6997364E3775}" type="slidenum">
              <a:rPr lang="en-GB" smtClean="0"/>
              <a:pPr/>
              <a:t>8</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dirty="0">
                <a:latin typeface="+mn-lt"/>
              </a:rPr>
              <a:t>In very broad terms, the idea of the milkman</a:t>
            </a:r>
            <a:r>
              <a:rPr lang="en-GB" sz="1200" baseline="0" dirty="0">
                <a:latin typeface="+mn-lt"/>
              </a:rPr>
              <a:t> delivering milk in bottles that were re-collected, washed and sterilised, then re-filled is an example of a Circular Practice.  In order for it to succeed, the provider (milkman) must have the </a:t>
            </a:r>
            <a:r>
              <a:rPr lang="en-GB" sz="1200" baseline="0" dirty="0" smtClean="0">
                <a:latin typeface="+mn-lt"/>
              </a:rPr>
              <a:t>means and facilities </a:t>
            </a:r>
            <a:r>
              <a:rPr lang="en-GB" sz="1200" baseline="0" dirty="0">
                <a:latin typeface="+mn-lt"/>
              </a:rPr>
              <a:t>to collect, maintain and re-use the glass bottles, whilst the customer must see the benefit too, perhaps in the form of a reduced rate for return of the bottles.  These principles will re-appear in later on.</a:t>
            </a:r>
          </a:p>
          <a:p>
            <a:endParaRPr lang="en-GB" sz="1200" baseline="0" dirty="0">
              <a:latin typeface="+mn-lt"/>
            </a:endParaRPr>
          </a:p>
          <a:p>
            <a:pPr defTabSz="473842">
              <a:defRPr/>
            </a:pPr>
            <a:r>
              <a:rPr lang="en-GB" sz="1200" baseline="0" dirty="0">
                <a:latin typeface="+mn-lt"/>
              </a:rPr>
              <a:t>The Ellen Macarthur Foundation has been set up with an aim of accelerating the transition to a Circular Economy, and they have several resources on the topic, such as this introductory video (</a:t>
            </a:r>
            <a:r>
              <a:rPr lang="en-GB" sz="1200" dirty="0">
                <a:latin typeface="+mn-lt"/>
                <a:hlinkClick r:id="rId3"/>
              </a:rPr>
              <a:t>https://www.youtube.com/watch?v=zCRKvDyyHmI</a:t>
            </a:r>
            <a:r>
              <a:rPr lang="en-GB" sz="1200" dirty="0">
                <a:latin typeface="+mn-lt"/>
              </a:rPr>
              <a:t>)</a:t>
            </a:r>
            <a:endParaRPr lang="en-GB" sz="1200" b="1" dirty="0">
              <a:latin typeface="+mn-lt"/>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4B053A2D-CC4A-C94B-8B7C-6997364E3775}" type="slidenum">
              <a:rPr lang="en-GB" smtClean="0"/>
              <a:pPr/>
              <a:t>9</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78ADCD9-DB95-4F17-AE27-F4ADD2F891D0}" type="datetimeFigureOut">
              <a:rPr lang="en-GB" smtClean="0"/>
              <a:pPr/>
              <a:t>11/4/20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C549B37-6C69-4B3C-BB99-FC73D8B49CE1}" type="slidenum">
              <a:rPr lang="en-GB" smtClean="0"/>
              <a:pPr/>
              <a:t>‹#›</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20865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78ADCD9-DB95-4F17-AE27-F4ADD2F891D0}" type="datetimeFigureOut">
              <a:rPr lang="en-GB" smtClean="0"/>
              <a:pPr/>
              <a:t>11/4/20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C549B37-6C69-4B3C-BB99-FC73D8B49CE1}" type="slidenum">
              <a:rPr lang="en-GB" smtClean="0"/>
              <a:pPr/>
              <a:t>‹#›</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08153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78ADCD9-DB95-4F17-AE27-F4ADD2F891D0}" type="datetimeFigureOut">
              <a:rPr lang="en-GB" smtClean="0"/>
              <a:pPr/>
              <a:t>11/4/20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C549B37-6C69-4B3C-BB99-FC73D8B49CE1}" type="slidenum">
              <a:rPr lang="en-GB" smtClean="0"/>
              <a:pPr/>
              <a:t>‹#›</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94683320"/>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78ADCD9-DB95-4F17-AE27-F4ADD2F891D0}" type="datetimeFigureOut">
              <a:rPr lang="en-GB" smtClean="0"/>
              <a:pPr/>
              <a:t>11/4/20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C549B37-6C69-4B3C-BB99-FC73D8B49CE1}" type="slidenum">
              <a:rPr lang="en-GB" smtClean="0"/>
              <a:pPr/>
              <a:t>‹#›</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15398126"/>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78ADCD9-DB95-4F17-AE27-F4ADD2F891D0}" type="datetimeFigureOut">
              <a:rPr lang="en-GB" smtClean="0"/>
              <a:pPr/>
              <a:t>11/4/20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C549B37-6C69-4B3C-BB99-FC73D8B49CE1}" type="slidenum">
              <a:rPr lang="en-GB" smtClean="0"/>
              <a:pPr/>
              <a:t>‹#›</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91825301"/>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78ADCD9-DB95-4F17-AE27-F4ADD2F891D0}" type="datetimeFigureOut">
              <a:rPr lang="en-GB" smtClean="0"/>
              <a:pPr/>
              <a:t>11/4/20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C549B37-6C69-4B3C-BB99-FC73D8B49CE1}" type="slidenum">
              <a:rPr lang="en-GB" smtClean="0"/>
              <a:pPr/>
              <a:t>‹#›</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66278810"/>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78ADCD9-DB95-4F17-AE27-F4ADD2F891D0}" type="datetimeFigureOut">
              <a:rPr lang="en-GB" smtClean="0"/>
              <a:pPr/>
              <a:t>11/4/20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C549B37-6C69-4B3C-BB99-FC73D8B49CE1}" type="slidenum">
              <a:rPr lang="en-GB" smtClean="0"/>
              <a:pPr/>
              <a:t>‹#›</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59664478"/>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78ADCD9-DB95-4F17-AE27-F4ADD2F891D0}" type="datetimeFigureOut">
              <a:rPr lang="en-GB" smtClean="0"/>
              <a:pPr/>
              <a:t>11/4/20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C549B37-6C69-4B3C-BB99-FC73D8B49CE1}" type="slidenum">
              <a:rPr lang="en-GB" smtClean="0"/>
              <a:pPr/>
              <a:t>‹#›</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53713500"/>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8ADCD9-DB95-4F17-AE27-F4ADD2F891D0}" type="datetimeFigureOut">
              <a:rPr lang="en-GB" smtClean="0"/>
              <a:pPr/>
              <a:t>11/4/20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C549B37-6C69-4B3C-BB99-FC73D8B49CE1}" type="slidenum">
              <a:rPr lang="en-GB" smtClean="0"/>
              <a:pPr/>
              <a:t>‹#›</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29783752"/>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78ADCD9-DB95-4F17-AE27-F4ADD2F891D0}" type="datetimeFigureOut">
              <a:rPr lang="en-GB" smtClean="0"/>
              <a:pPr/>
              <a:t>11/4/20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C549B37-6C69-4B3C-BB99-FC73D8B49CE1}" type="slidenum">
              <a:rPr lang="en-GB" smtClean="0"/>
              <a:pPr/>
              <a:t>‹#›</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48405606"/>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78ADCD9-DB95-4F17-AE27-F4ADD2F891D0}" type="datetimeFigureOut">
              <a:rPr lang="en-GB" smtClean="0"/>
              <a:pPr/>
              <a:t>11/4/20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C549B37-6C69-4B3C-BB99-FC73D8B49CE1}" type="slidenum">
              <a:rPr lang="en-GB" smtClean="0"/>
              <a:pPr/>
              <a:t>‹#›</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7802680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8ADCD9-DB95-4F17-AE27-F4ADD2F891D0}" type="datetimeFigureOut">
              <a:rPr lang="en-GB" smtClean="0"/>
              <a:pPr/>
              <a:t>11/4/20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549B37-6C69-4B3C-BB99-FC73D8B49CE1}" type="slidenum">
              <a:rPr lang="en-GB" smtClean="0"/>
              <a:pPr/>
              <a:t>‹#›</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998968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png"/><Relationship Id="rId5"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1.jpe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a3qIFfyYdzA" TargetMode="External"/><Relationship Id="rId4" Type="http://schemas.openxmlformats.org/officeDocument/2006/relationships/image" Target="../media/image22.png"/><Relationship Id="rId5"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5.png"/><Relationship Id="rId5" Type="http://schemas.openxmlformats.org/officeDocument/2006/relationships/image" Target="../media/image25.jpe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hyperlink" Target="https://www.youtube.com/watch?v=zCRKvDyyHmI" TargetMode="External"/><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3355" b="9295"/>
          <a:stretch/>
        </p:blipFill>
        <p:spPr>
          <a:xfrm>
            <a:off x="0" y="-10622"/>
            <a:ext cx="12192000" cy="6879256"/>
          </a:xfrm>
          <a:prstGeom prst="rect">
            <a:avLst/>
          </a:prstGeom>
        </p:spPr>
      </p:pic>
      <p:pic>
        <p:nvPicPr>
          <p:cNvPr id="5" name="Picture 4"/>
          <p:cNvPicPr>
            <a:picLocks noChangeAspect="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083103" y="6186971"/>
            <a:ext cx="2557822" cy="804026"/>
          </a:xfrm>
          <a:prstGeom prst="rect">
            <a:avLst/>
          </a:prstGeom>
        </p:spPr>
      </p:pic>
      <p:pic>
        <p:nvPicPr>
          <p:cNvPr id="8" name="Picture 7"/>
          <p:cNvPicPr>
            <a:picLocks noChangeAspect="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420951" y="6105759"/>
            <a:ext cx="813921" cy="803041"/>
          </a:xfrm>
          <a:prstGeom prst="rect">
            <a:avLst/>
          </a:prstGeom>
        </p:spPr>
      </p:pic>
      <p:pic>
        <p:nvPicPr>
          <p:cNvPr id="11" name="Picture 10"/>
          <p:cNvPicPr>
            <a:picLocks noChangeAspect="1"/>
          </p:cNvPicPr>
          <p:nvPr/>
        </p:nvPicPr>
        <p:blipFill>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837683" y="6119634"/>
            <a:ext cx="1378241" cy="803123"/>
          </a:xfrm>
          <a:prstGeom prst="rect">
            <a:avLst/>
          </a:prstGeom>
        </p:spPr>
      </p:pic>
      <p:sp>
        <p:nvSpPr>
          <p:cNvPr id="16" name="TextBox 15"/>
          <p:cNvSpPr txBox="1"/>
          <p:nvPr/>
        </p:nvSpPr>
        <p:spPr>
          <a:xfrm>
            <a:off x="143942" y="2421604"/>
            <a:ext cx="7505554" cy="2893100"/>
          </a:xfrm>
          <a:prstGeom prst="rect">
            <a:avLst/>
          </a:prstGeom>
          <a:noFill/>
        </p:spPr>
        <p:txBody>
          <a:bodyPr wrap="square" rtlCol="0">
            <a:spAutoFit/>
          </a:bodyPr>
          <a:lstStyle/>
          <a:p>
            <a:r>
              <a:rPr lang="en-US" sz="6600" dirty="0">
                <a:latin typeface="Arial Black" panose="020B0A04020102020204" pitchFamily="34" charset="0"/>
              </a:rPr>
              <a:t>The Circular Economy </a:t>
            </a:r>
          </a:p>
          <a:p>
            <a:r>
              <a:rPr lang="en-US" sz="4400" dirty="0">
                <a:latin typeface="Arial" panose="020B0604020202020204" pitchFamily="34" charset="0"/>
                <a:cs typeface="Arial" panose="020B0604020202020204" pitchFamily="34" charset="0"/>
              </a:rPr>
              <a:t>&amp; the Construction Sector</a:t>
            </a:r>
            <a:endParaRPr lang="en-GB" sz="4400" dirty="0">
              <a:latin typeface="Arial" panose="020B0604020202020204" pitchFamily="34" charset="0"/>
              <a:cs typeface="Arial" panose="020B0604020202020204"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393137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15438" b="1842"/>
          <a:stretch/>
        </p:blipFill>
        <p:spPr>
          <a:xfrm>
            <a:off x="-266699" y="0"/>
            <a:ext cx="12466886" cy="6878473"/>
          </a:xfrm>
          <a:prstGeom prst="rect">
            <a:avLst/>
          </a:prstGeom>
        </p:spPr>
      </p:pic>
      <p:sp>
        <p:nvSpPr>
          <p:cNvPr id="8" name="TextBox 7"/>
          <p:cNvSpPr txBox="1"/>
          <p:nvPr/>
        </p:nvSpPr>
        <p:spPr>
          <a:xfrm>
            <a:off x="6700138" y="-610167"/>
            <a:ext cx="5500048" cy="2616101"/>
          </a:xfrm>
          <a:prstGeom prst="rect">
            <a:avLst/>
          </a:prstGeom>
          <a:noFill/>
        </p:spPr>
        <p:txBody>
          <a:bodyPr wrap="square" rtlCol="0">
            <a:spAutoFit/>
          </a:bodyPr>
          <a:lstStyle/>
          <a:p>
            <a:endParaRPr lang="en-US" sz="4400" dirty="0">
              <a:solidFill>
                <a:schemeClr val="tx1">
                  <a:alpha val="38000"/>
                </a:schemeClr>
              </a:solidFill>
              <a:latin typeface="Arial" panose="020B0604020202020204" pitchFamily="34" charset="0"/>
              <a:cs typeface="Arial" panose="020B0604020202020204" pitchFamily="34" charset="0"/>
            </a:endParaRPr>
          </a:p>
          <a:p>
            <a:r>
              <a:rPr lang="en-US" sz="6000" dirty="0">
                <a:solidFill>
                  <a:schemeClr val="bg1"/>
                </a:solidFill>
                <a:latin typeface="Arial Black" panose="020B0A04020102020204" pitchFamily="34" charset="0"/>
                <a:cs typeface="Arial" panose="020B0604020202020204" pitchFamily="34" charset="0"/>
              </a:rPr>
              <a:t>Legislation &amp; Policy</a:t>
            </a:r>
            <a:endParaRPr lang="en-GB" sz="6000" dirty="0">
              <a:solidFill>
                <a:schemeClr val="bg1"/>
              </a:solidFill>
              <a:latin typeface="Arial Black" panose="020B0A04020102020204" pitchFamily="34" charset="0"/>
              <a:cs typeface="Arial" panose="020B0604020202020204"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43582313"/>
      </p:ext>
    </p:extLst>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descr="Renewable_energy_(33287169462).jpg"/>
          <p:cNvPicPr>
            <a:picLocks noChangeAspect="1"/>
          </p:cNvPicPr>
          <p:nvPr/>
        </p:nvPicPr>
        <p:blipFill>
          <a:blip r:embed="rId3"/>
          <a:srcRect l="6489" b="13051"/>
          <a:stretch>
            <a:fillRect/>
          </a:stretch>
        </p:blipFill>
        <p:spPr>
          <a:xfrm>
            <a:off x="0" y="0"/>
            <a:ext cx="12200467" cy="6865497"/>
          </a:xfrm>
          <a:prstGeom prst="rect">
            <a:avLst/>
          </a:prstGeom>
        </p:spPr>
      </p:pic>
      <p:sp>
        <p:nvSpPr>
          <p:cNvPr id="14" name="TextBox 1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C30605F-BDAE-48F3-9CD9-103364BE3F31}"/>
              </a:ext>
            </a:extLst>
          </p:cNvPr>
          <p:cNvSpPr txBox="1"/>
          <p:nvPr/>
        </p:nvSpPr>
        <p:spPr>
          <a:xfrm>
            <a:off x="266971" y="4497728"/>
            <a:ext cx="10032729" cy="3785652"/>
          </a:xfrm>
          <a:prstGeom prst="rect">
            <a:avLst/>
          </a:prstGeom>
          <a:noFill/>
        </p:spPr>
        <p:txBody>
          <a:bodyPr wrap="square" rtlCol="0">
            <a:spAutoFit/>
          </a:bodyPr>
          <a:lstStyle/>
          <a:p>
            <a:pPr indent="-514350"/>
            <a:r>
              <a:rPr lang="en-US" sz="2400" dirty="0">
                <a:solidFill>
                  <a:srgbClr val="FFFFFF"/>
                </a:solidFill>
                <a:latin typeface="Arial" panose="020B0604020202020204" pitchFamily="34" charset="0"/>
                <a:cs typeface="Arial" panose="020B0604020202020204" pitchFamily="34" charset="0"/>
              </a:rPr>
              <a:t>At the core of the </a:t>
            </a:r>
            <a:r>
              <a:rPr lang="en-US" sz="3200" b="1" dirty="0">
                <a:solidFill>
                  <a:srgbClr val="FFFFFF"/>
                </a:solidFill>
                <a:latin typeface="Arial" panose="020B0604020202020204" pitchFamily="34" charset="0"/>
                <a:cs typeface="Arial" panose="020B0604020202020204" pitchFamily="34" charset="0"/>
              </a:rPr>
              <a:t>Circular Economy </a:t>
            </a:r>
            <a:r>
              <a:rPr lang="en-US" sz="2400" dirty="0">
                <a:solidFill>
                  <a:srgbClr val="FFFFFF"/>
                </a:solidFill>
                <a:latin typeface="Arial" panose="020B0604020202020204" pitchFamily="34" charset="0"/>
                <a:cs typeface="Arial" panose="020B0604020202020204" pitchFamily="34" charset="0"/>
              </a:rPr>
              <a:t>concept is the ambition to reduce the use of </a:t>
            </a:r>
            <a:r>
              <a:rPr lang="en-US" sz="3600" b="1" dirty="0">
                <a:solidFill>
                  <a:srgbClr val="FFFFFF"/>
                </a:solidFill>
                <a:latin typeface="Arial" panose="020B0604020202020204" pitchFamily="34" charset="0"/>
                <a:cs typeface="Arial" panose="020B0604020202020204" pitchFamily="34" charset="0"/>
              </a:rPr>
              <a:t>finite raw materials</a:t>
            </a:r>
            <a:r>
              <a:rPr lang="en-US" sz="2400" dirty="0">
                <a:solidFill>
                  <a:srgbClr val="FFFFFF"/>
                </a:solidFill>
                <a:latin typeface="Arial" panose="020B0604020202020204" pitchFamily="34" charset="0"/>
                <a:cs typeface="Arial" panose="020B0604020202020204" pitchFamily="34" charset="0"/>
              </a:rPr>
              <a:t>.  This is underpinned and supported by the on-going drive to reduce </a:t>
            </a:r>
            <a:r>
              <a:rPr lang="en-US" sz="3200" b="1" dirty="0">
                <a:solidFill>
                  <a:srgbClr val="FFFFFF"/>
                </a:solidFill>
                <a:latin typeface="Arial" panose="020B0604020202020204" pitchFamily="34" charset="0"/>
                <a:cs typeface="Arial" panose="020B0604020202020204" pitchFamily="34" charset="0"/>
              </a:rPr>
              <a:t>carbon emissions </a:t>
            </a:r>
            <a:r>
              <a:rPr lang="en-US" sz="2400" dirty="0">
                <a:solidFill>
                  <a:srgbClr val="FFFFFF"/>
                </a:solidFill>
                <a:latin typeface="Arial" panose="020B0604020202020204" pitchFamily="34" charset="0"/>
                <a:cs typeface="Arial" panose="020B0604020202020204" pitchFamily="34" charset="0"/>
              </a:rPr>
              <a:t>and develop</a:t>
            </a:r>
            <a:r>
              <a:rPr lang="en-US" sz="3200" b="1" dirty="0">
                <a:solidFill>
                  <a:srgbClr val="FFFFFF"/>
                </a:solidFill>
                <a:latin typeface="Arial" panose="020B0604020202020204" pitchFamily="34" charset="0"/>
                <a:cs typeface="Arial" panose="020B0604020202020204" pitchFamily="34" charset="0"/>
              </a:rPr>
              <a:t> renewable energy technologies.</a:t>
            </a:r>
          </a:p>
          <a:p>
            <a:endParaRPr lang="en-US" sz="2400" b="1"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
        <p:nvSpPr>
          <p:cNvPr id="15" name="TextBox 14"/>
          <p:cNvSpPr txBox="1"/>
          <p:nvPr/>
        </p:nvSpPr>
        <p:spPr>
          <a:xfrm>
            <a:off x="300968" y="657799"/>
            <a:ext cx="10884471" cy="769441"/>
          </a:xfrm>
          <a:prstGeom prst="rect">
            <a:avLst/>
          </a:prstGeom>
          <a:noFill/>
        </p:spPr>
        <p:txBody>
          <a:bodyPr wrap="square" rtlCol="0">
            <a:spAutoFit/>
          </a:bodyPr>
          <a:lstStyle/>
          <a:p>
            <a:r>
              <a:rPr lang="en-US" sz="4400" dirty="0">
                <a:solidFill>
                  <a:schemeClr val="bg1"/>
                </a:solidFill>
                <a:latin typeface="Arial" panose="020B0604020202020204" pitchFamily="34" charset="0"/>
                <a:cs typeface="Arial" panose="020B0604020202020204" pitchFamily="34" charset="0"/>
              </a:rPr>
              <a:t>Legislation &amp; Policy</a:t>
            </a:r>
            <a:endParaRPr lang="en-GB" sz="4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65585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photo-1532089211249-0404c0b49d64.jpg"/>
          <p:cNvPicPr>
            <a:picLocks noChangeAspect="1"/>
          </p:cNvPicPr>
          <p:nvPr/>
        </p:nvPicPr>
        <p:blipFill>
          <a:blip r:embed="rId3"/>
          <a:srcRect t="5313" b="10312"/>
          <a:stretch>
            <a:fillRect/>
          </a:stretch>
        </p:blipFill>
        <p:spPr>
          <a:xfrm>
            <a:off x="0" y="0"/>
            <a:ext cx="12192000" cy="6858000"/>
          </a:xfrm>
          <a:prstGeom prst="rect">
            <a:avLst/>
          </a:prstGeom>
        </p:spPr>
      </p:pic>
      <p:sp>
        <p:nvSpPr>
          <p:cNvPr id="15" name="TextBox 14"/>
          <p:cNvSpPr txBox="1"/>
          <p:nvPr/>
        </p:nvSpPr>
        <p:spPr>
          <a:xfrm>
            <a:off x="300968" y="657799"/>
            <a:ext cx="10884471"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Legislation &amp; Policy</a:t>
            </a:r>
            <a:endParaRPr lang="en-GB" sz="44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C30605F-BDAE-48F3-9CD9-103364BE3F31}"/>
              </a:ext>
            </a:extLst>
          </p:cNvPr>
          <p:cNvSpPr txBox="1"/>
          <p:nvPr/>
        </p:nvSpPr>
        <p:spPr>
          <a:xfrm>
            <a:off x="266971" y="1623397"/>
            <a:ext cx="10426429" cy="5693866"/>
          </a:xfrm>
          <a:prstGeom prst="rect">
            <a:avLst/>
          </a:prstGeom>
          <a:noFill/>
        </p:spPr>
        <p:txBody>
          <a:bodyPr wrap="square" rtlCol="0">
            <a:spAutoFit/>
          </a:bodyPr>
          <a:lstStyle/>
          <a:p>
            <a:pPr indent="-514350"/>
            <a:r>
              <a:rPr lang="en-US" sz="2400" dirty="0" smtClean="0">
                <a:solidFill>
                  <a:srgbClr val="000000"/>
                </a:solidFill>
                <a:latin typeface="Arial" panose="020B0604020202020204" pitchFamily="34" charset="0"/>
                <a:cs typeface="Arial" panose="020B0604020202020204" pitchFamily="34" charset="0"/>
              </a:rPr>
              <a:t>The </a:t>
            </a:r>
            <a:r>
              <a:rPr lang="en-US" sz="3200" b="1" dirty="0" smtClean="0">
                <a:solidFill>
                  <a:srgbClr val="000000"/>
                </a:solidFill>
                <a:latin typeface="Arial" panose="020B0604020202020204" pitchFamily="34" charset="0"/>
                <a:cs typeface="Arial" panose="020B0604020202020204" pitchFamily="34" charset="0"/>
              </a:rPr>
              <a:t>Circular Economy</a:t>
            </a:r>
            <a:r>
              <a:rPr lang="en-US" sz="3200" dirty="0" smtClean="0">
                <a:solidFill>
                  <a:srgbClr val="000000"/>
                </a:solidFill>
                <a:latin typeface="Arial" panose="020B0604020202020204" pitchFamily="34" charset="0"/>
                <a:cs typeface="Arial" panose="020B0604020202020204" pitchFamily="34" charset="0"/>
              </a:rPr>
              <a:t> </a:t>
            </a:r>
            <a:r>
              <a:rPr lang="en-US" sz="2400" dirty="0" smtClean="0">
                <a:solidFill>
                  <a:srgbClr val="000000"/>
                </a:solidFill>
                <a:latin typeface="Arial" panose="020B0604020202020204" pitchFamily="34" charset="0"/>
                <a:cs typeface="Arial" panose="020B0604020202020204" pitchFamily="34" charset="0"/>
              </a:rPr>
              <a:t>and the need to tackle </a:t>
            </a:r>
            <a:r>
              <a:rPr lang="en-US" sz="3200" b="1" dirty="0" smtClean="0">
                <a:solidFill>
                  <a:srgbClr val="000000"/>
                </a:solidFill>
                <a:latin typeface="Arial" panose="020B0604020202020204" pitchFamily="34" charset="0"/>
                <a:cs typeface="Arial" panose="020B0604020202020204" pitchFamily="34" charset="0"/>
              </a:rPr>
              <a:t>Climate Change </a:t>
            </a:r>
            <a:r>
              <a:rPr lang="en-US" sz="2400" dirty="0" smtClean="0">
                <a:solidFill>
                  <a:srgbClr val="000000"/>
                </a:solidFill>
                <a:latin typeface="Arial" panose="020B0604020202020204" pitchFamily="34" charset="0"/>
                <a:cs typeface="Arial" panose="020B0604020202020204" pitchFamily="34" charset="0"/>
              </a:rPr>
              <a:t>are </a:t>
            </a:r>
            <a:r>
              <a:rPr lang="en-US" sz="3200" b="1" dirty="0" smtClean="0">
                <a:solidFill>
                  <a:srgbClr val="000000"/>
                </a:solidFill>
                <a:latin typeface="Arial" panose="020B0604020202020204" pitchFamily="34" charset="0"/>
                <a:cs typeface="Arial" panose="020B0604020202020204" pitchFamily="34" charset="0"/>
              </a:rPr>
              <a:t>interdependent</a:t>
            </a:r>
            <a:r>
              <a:rPr lang="en-US" sz="2400" dirty="0" smtClean="0">
                <a:solidFill>
                  <a:srgbClr val="000000"/>
                </a:solidFill>
                <a:latin typeface="Arial" panose="020B0604020202020204" pitchFamily="34" charset="0"/>
                <a:cs typeface="Arial" panose="020B0604020202020204" pitchFamily="34" charset="0"/>
              </a:rPr>
              <a:t>.  </a:t>
            </a:r>
          </a:p>
          <a:p>
            <a:pPr indent="-514350"/>
            <a:endParaRPr lang="en-US" sz="2400" dirty="0" smtClean="0">
              <a:solidFill>
                <a:srgbClr val="000000"/>
              </a:solidFill>
              <a:latin typeface="Arial" panose="020B0604020202020204" pitchFamily="34" charset="0"/>
              <a:cs typeface="Arial" panose="020B0604020202020204" pitchFamily="34" charset="0"/>
            </a:endParaRPr>
          </a:p>
          <a:p>
            <a:pPr indent="-514350"/>
            <a:r>
              <a:rPr lang="en-US" sz="2400" dirty="0" smtClean="0">
                <a:solidFill>
                  <a:srgbClr val="000000"/>
                </a:solidFill>
                <a:latin typeface="Arial" panose="020B0604020202020204" pitchFamily="34" charset="0"/>
                <a:cs typeface="Arial" panose="020B0604020202020204" pitchFamily="34" charset="0"/>
              </a:rPr>
              <a:t>The move to renewable energy can only reduce greenhouse gas emissions by 55%.  The remaining percentage relates to how we produce goods and food.  Production of cement, plastics, steel and </a:t>
            </a:r>
            <a:r>
              <a:rPr lang="en-US" sz="2400" dirty="0" err="1" smtClean="0">
                <a:solidFill>
                  <a:srgbClr val="000000"/>
                </a:solidFill>
                <a:latin typeface="Arial" panose="020B0604020202020204" pitchFamily="34" charset="0"/>
                <a:cs typeface="Arial" panose="020B0604020202020204" pitchFamily="34" charset="0"/>
              </a:rPr>
              <a:t>aluminium</a:t>
            </a:r>
            <a:r>
              <a:rPr lang="en-US" sz="2400" dirty="0" smtClean="0">
                <a:solidFill>
                  <a:srgbClr val="000000"/>
                </a:solidFill>
                <a:latin typeface="Arial" panose="020B0604020202020204" pitchFamily="34" charset="0"/>
                <a:cs typeface="Arial" panose="020B0604020202020204" pitchFamily="34" charset="0"/>
              </a:rPr>
              <a:t> are examples of energy intensive industries that have the opportunity to greatly improve and reduce greenhouse gas emissions.  </a:t>
            </a:r>
          </a:p>
          <a:p>
            <a:pPr indent="-514350"/>
            <a:endParaRPr lang="en-US" sz="2400" dirty="0" smtClean="0">
              <a:solidFill>
                <a:srgbClr val="FFFFFF"/>
              </a:solidFill>
              <a:latin typeface="Arial" panose="020B0604020202020204" pitchFamily="34" charset="0"/>
              <a:cs typeface="Arial" panose="020B0604020202020204" pitchFamily="34" charset="0"/>
            </a:endParaRPr>
          </a:p>
          <a:p>
            <a:pPr indent="-514350"/>
            <a:r>
              <a:rPr lang="en-US" sz="2400" dirty="0" smtClean="0">
                <a:solidFill>
                  <a:srgbClr val="FFFFFF"/>
                </a:solidFill>
                <a:latin typeface="Arial" panose="020B0604020202020204" pitchFamily="34" charset="0"/>
                <a:cs typeface="Arial" panose="020B0604020202020204" pitchFamily="34" charset="0"/>
              </a:rPr>
              <a:t>  </a:t>
            </a:r>
            <a:endParaRPr lang="en-US" sz="3200" b="1" dirty="0" smtClean="0">
              <a:solidFill>
                <a:srgbClr val="FFFFFF"/>
              </a:solidFill>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65585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emissions.jpg"/>
          <p:cNvPicPr>
            <a:picLocks noChangeAspect="1"/>
          </p:cNvPicPr>
          <p:nvPr/>
        </p:nvPicPr>
        <p:blipFill>
          <a:blip r:embed="rId3">
            <a:alphaModFix amt="63000"/>
          </a:blip>
          <a:srcRect t="23681" r="23059" b="22995"/>
          <a:stretch>
            <a:fillRect/>
          </a:stretch>
        </p:blipFill>
        <p:spPr>
          <a:xfrm>
            <a:off x="1" y="0"/>
            <a:ext cx="12191999" cy="6858000"/>
          </a:xfrm>
          <a:prstGeom prst="rect">
            <a:avLst/>
          </a:prstGeom>
        </p:spPr>
      </p:pic>
      <p:sp>
        <p:nvSpPr>
          <p:cNvPr id="15" name="TextBox 14"/>
          <p:cNvSpPr txBox="1"/>
          <p:nvPr/>
        </p:nvSpPr>
        <p:spPr>
          <a:xfrm>
            <a:off x="300968" y="657799"/>
            <a:ext cx="10884471"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Legislation &amp; Policy</a:t>
            </a:r>
            <a:endParaRPr lang="en-GB" sz="44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C30605F-BDAE-48F3-9CD9-103364BE3F31}"/>
              </a:ext>
            </a:extLst>
          </p:cNvPr>
          <p:cNvSpPr txBox="1"/>
          <p:nvPr/>
        </p:nvSpPr>
        <p:spPr>
          <a:xfrm>
            <a:off x="266971" y="1623397"/>
            <a:ext cx="10426429" cy="2923877"/>
          </a:xfrm>
          <a:prstGeom prst="rect">
            <a:avLst/>
          </a:prstGeom>
          <a:noFill/>
        </p:spPr>
        <p:txBody>
          <a:bodyPr wrap="square" rtlCol="0">
            <a:spAutoFit/>
          </a:bodyPr>
          <a:lstStyle/>
          <a:p>
            <a:pPr indent="-514350"/>
            <a:r>
              <a:rPr lang="en-US" sz="2400" dirty="0" smtClean="0">
                <a:solidFill>
                  <a:srgbClr val="000000"/>
                </a:solidFill>
                <a:latin typeface="Arial" panose="020B0604020202020204" pitchFamily="34" charset="0"/>
                <a:cs typeface="Arial" panose="020B0604020202020204" pitchFamily="34" charset="0"/>
              </a:rPr>
              <a:t>How these industries </a:t>
            </a:r>
            <a:r>
              <a:rPr lang="en-US" sz="2400" b="1" dirty="0" smtClean="0">
                <a:solidFill>
                  <a:srgbClr val="000000"/>
                </a:solidFill>
                <a:latin typeface="Arial" panose="020B0604020202020204" pitchFamily="34" charset="0"/>
                <a:cs typeface="Arial" panose="020B0604020202020204" pitchFamily="34" charset="0"/>
              </a:rPr>
              <a:t>reduce their emissions </a:t>
            </a:r>
            <a:r>
              <a:rPr lang="en-US" sz="2400" dirty="0" smtClean="0">
                <a:solidFill>
                  <a:srgbClr val="000000"/>
                </a:solidFill>
                <a:latin typeface="Arial" panose="020B0604020202020204" pitchFamily="34" charset="0"/>
                <a:cs typeface="Arial" panose="020B0604020202020204" pitchFamily="34" charset="0"/>
              </a:rPr>
              <a:t>is being driven by the </a:t>
            </a:r>
            <a:r>
              <a:rPr lang="en-US" sz="2400" dirty="0" err="1" smtClean="0">
                <a:solidFill>
                  <a:srgbClr val="000000"/>
                </a:solidFill>
                <a:latin typeface="Arial" panose="020B0604020202020204" pitchFamily="34" charset="0"/>
                <a:cs typeface="Arial" panose="020B0604020202020204" pitchFamily="34" charset="0"/>
              </a:rPr>
              <a:t>realisation</a:t>
            </a:r>
            <a:r>
              <a:rPr lang="en-US" sz="2400" dirty="0" smtClean="0">
                <a:solidFill>
                  <a:srgbClr val="000000"/>
                </a:solidFill>
                <a:latin typeface="Arial" panose="020B0604020202020204" pitchFamily="34" charset="0"/>
                <a:cs typeface="Arial" panose="020B0604020202020204" pitchFamily="34" charset="0"/>
              </a:rPr>
              <a:t> that energy consumption does not just take place at the point of use for a product or service; it occurs across the entire life cycle.</a:t>
            </a:r>
          </a:p>
          <a:p>
            <a:pPr indent="-514350"/>
            <a:endParaRPr lang="en-US" sz="2400" dirty="0" smtClean="0">
              <a:solidFill>
                <a:srgbClr val="000000"/>
              </a:solidFill>
              <a:latin typeface="Arial" panose="020B0604020202020204" pitchFamily="34" charset="0"/>
              <a:cs typeface="Arial" panose="020B0604020202020204" pitchFamily="34" charset="0"/>
            </a:endParaRPr>
          </a:p>
          <a:p>
            <a:pPr indent="-514350"/>
            <a:r>
              <a:rPr lang="en-US" sz="2400" dirty="0" smtClean="0">
                <a:solidFill>
                  <a:srgbClr val="000000"/>
                </a:solidFill>
                <a:latin typeface="Arial" panose="020B0604020202020204" pitchFamily="34" charset="0"/>
                <a:cs typeface="Arial" panose="020B0604020202020204" pitchFamily="34" charset="0"/>
              </a:rPr>
              <a:t>Each stage of the life cycle, indicated on the diagram below, requires energy.  We call this lifespan of energy use </a:t>
            </a:r>
            <a:r>
              <a:rPr lang="en-US" sz="3200" b="1" dirty="0" smtClean="0">
                <a:solidFill>
                  <a:srgbClr val="000000"/>
                </a:solidFill>
                <a:latin typeface="Arial" panose="020B0604020202020204" pitchFamily="34" charset="0"/>
                <a:cs typeface="Arial" panose="020B0604020202020204" pitchFamily="34" charset="0"/>
              </a:rPr>
              <a:t>Embodied Carbon</a:t>
            </a:r>
            <a:r>
              <a:rPr lang="en-US" sz="2400" dirty="0" smtClean="0">
                <a:solidFill>
                  <a:srgbClr val="000000"/>
                </a:solidFill>
                <a:latin typeface="Arial" panose="020B0604020202020204" pitchFamily="34" charset="0"/>
                <a:cs typeface="Arial" panose="020B0604020202020204" pitchFamily="34" charset="0"/>
              </a:rPr>
              <a:t>, which is distinct from the </a:t>
            </a:r>
            <a:r>
              <a:rPr lang="en-US" sz="3200" b="1" dirty="0" smtClean="0">
                <a:solidFill>
                  <a:srgbClr val="000000"/>
                </a:solidFill>
                <a:latin typeface="Arial" panose="020B0604020202020204" pitchFamily="34" charset="0"/>
                <a:cs typeface="Arial" panose="020B0604020202020204" pitchFamily="34" charset="0"/>
              </a:rPr>
              <a:t>Operational Carbon</a:t>
            </a:r>
            <a:r>
              <a:rPr lang="en-US" sz="2400" dirty="0" smtClean="0">
                <a:solidFill>
                  <a:srgbClr val="000000"/>
                </a:solidFill>
                <a:latin typeface="Arial" panose="020B0604020202020204" pitchFamily="34" charset="0"/>
                <a:cs typeface="Arial" panose="020B0604020202020204" pitchFamily="34" charset="0"/>
              </a:rPr>
              <a:t>.</a:t>
            </a:r>
          </a:p>
        </p:txBody>
      </p:sp>
      <p:grpSp>
        <p:nvGrpSpPr>
          <p:cNvPr id="27" name="Group 26"/>
          <p:cNvGrpSpPr/>
          <p:nvPr/>
        </p:nvGrpSpPr>
        <p:grpSpPr>
          <a:xfrm>
            <a:off x="279399" y="4888302"/>
            <a:ext cx="10993948" cy="1663607"/>
            <a:chOff x="279399" y="5015307"/>
            <a:chExt cx="10993948" cy="1663607"/>
          </a:xfrm>
        </p:grpSpPr>
        <p:pic>
          <p:nvPicPr>
            <p:cNvPr id="5" name="Picture 4" descr="embodied energy.png"/>
            <p:cNvPicPr>
              <a:picLocks noChangeAspect="1"/>
            </p:cNvPicPr>
            <p:nvPr/>
          </p:nvPicPr>
          <p:blipFill>
            <a:blip r:embed="rId4"/>
            <a:stretch>
              <a:fillRect/>
            </a:stretch>
          </p:blipFill>
          <p:spPr>
            <a:xfrm>
              <a:off x="364048" y="5015307"/>
              <a:ext cx="10439400" cy="1441704"/>
            </a:xfrm>
            <a:prstGeom prst="rect">
              <a:avLst/>
            </a:prstGeom>
          </p:spPr>
        </p:pic>
        <p:sp>
          <p:nvSpPr>
            <p:cNvPr id="9" name="TextBox 8"/>
            <p:cNvSpPr txBox="1"/>
            <p:nvPr/>
          </p:nvSpPr>
          <p:spPr>
            <a:xfrm>
              <a:off x="786599" y="6130294"/>
              <a:ext cx="1215750" cy="523220"/>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Raw Material Extraction</a:t>
              </a:r>
              <a:endParaRPr lang="en-GB" sz="1400" dirty="0">
                <a:latin typeface="Arial" panose="020B0604020202020204" pitchFamily="34" charset="0"/>
                <a:cs typeface="Arial" panose="020B0604020202020204" pitchFamily="34" charset="0"/>
              </a:endParaRPr>
            </a:p>
          </p:txBody>
        </p:sp>
        <p:sp>
          <p:nvSpPr>
            <p:cNvPr id="10" name="TextBox 9"/>
            <p:cNvSpPr txBox="1"/>
            <p:nvPr/>
          </p:nvSpPr>
          <p:spPr>
            <a:xfrm>
              <a:off x="2247099" y="6130294"/>
              <a:ext cx="1215750" cy="307777"/>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Design</a:t>
              </a:r>
              <a:endParaRPr lang="en-GB" sz="1400" dirty="0">
                <a:latin typeface="Arial" panose="020B0604020202020204" pitchFamily="34" charset="0"/>
                <a:cs typeface="Arial" panose="020B0604020202020204" pitchFamily="34" charset="0"/>
              </a:endParaRPr>
            </a:p>
          </p:txBody>
        </p:sp>
        <p:sp>
          <p:nvSpPr>
            <p:cNvPr id="11" name="TextBox 10"/>
            <p:cNvSpPr txBox="1"/>
            <p:nvPr/>
          </p:nvSpPr>
          <p:spPr>
            <a:xfrm>
              <a:off x="3644099" y="6130294"/>
              <a:ext cx="1215750" cy="307777"/>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Manufacture</a:t>
              </a:r>
              <a:endParaRPr lang="en-GB" sz="1400" dirty="0">
                <a:latin typeface="Arial" panose="020B0604020202020204" pitchFamily="34" charset="0"/>
                <a:cs typeface="Arial" panose="020B0604020202020204" pitchFamily="34" charset="0"/>
              </a:endParaRPr>
            </a:p>
          </p:txBody>
        </p:sp>
        <p:sp>
          <p:nvSpPr>
            <p:cNvPr id="12" name="TextBox 11"/>
            <p:cNvSpPr txBox="1"/>
            <p:nvPr/>
          </p:nvSpPr>
          <p:spPr>
            <a:xfrm>
              <a:off x="5179073" y="6142994"/>
              <a:ext cx="1215750" cy="307777"/>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Transport</a:t>
              </a:r>
              <a:endParaRPr lang="en-GB" sz="1400" dirty="0">
                <a:latin typeface="Arial" panose="020B0604020202020204" pitchFamily="34" charset="0"/>
                <a:cs typeface="Arial" panose="020B0604020202020204" pitchFamily="34" charset="0"/>
              </a:endParaRPr>
            </a:p>
          </p:txBody>
        </p:sp>
        <p:sp>
          <p:nvSpPr>
            <p:cNvPr id="13" name="TextBox 12"/>
            <p:cNvSpPr txBox="1"/>
            <p:nvPr/>
          </p:nvSpPr>
          <p:spPr>
            <a:xfrm>
              <a:off x="6358467" y="6155694"/>
              <a:ext cx="1964266" cy="523220"/>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Use &amp; Maintain (Operational Carbon)</a:t>
              </a:r>
              <a:endParaRPr lang="en-GB" sz="1400" dirty="0">
                <a:latin typeface="Arial" panose="020B0604020202020204" pitchFamily="34" charset="0"/>
                <a:cs typeface="Arial" panose="020B0604020202020204" pitchFamily="34" charset="0"/>
              </a:endParaRPr>
            </a:p>
          </p:txBody>
        </p:sp>
        <p:sp>
          <p:nvSpPr>
            <p:cNvPr id="14" name="TextBox 13"/>
            <p:cNvSpPr txBox="1"/>
            <p:nvPr/>
          </p:nvSpPr>
          <p:spPr>
            <a:xfrm>
              <a:off x="8328672" y="6155694"/>
              <a:ext cx="1560375" cy="307777"/>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Recycle</a:t>
              </a:r>
              <a:endParaRPr lang="en-GB" sz="1400" dirty="0">
                <a:latin typeface="Arial" panose="020B0604020202020204" pitchFamily="34" charset="0"/>
                <a:cs typeface="Arial" panose="020B0604020202020204" pitchFamily="34" charset="0"/>
              </a:endParaRPr>
            </a:p>
          </p:txBody>
        </p:sp>
        <p:sp>
          <p:nvSpPr>
            <p:cNvPr id="16" name="TextBox 15"/>
            <p:cNvSpPr txBox="1"/>
            <p:nvPr/>
          </p:nvSpPr>
          <p:spPr>
            <a:xfrm>
              <a:off x="9712972" y="6142994"/>
              <a:ext cx="1560375" cy="307777"/>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Dispose</a:t>
              </a:r>
              <a:endParaRPr lang="en-GB" sz="1400" dirty="0">
                <a:latin typeface="Arial" panose="020B0604020202020204" pitchFamily="34" charset="0"/>
                <a:cs typeface="Arial" panose="020B0604020202020204" pitchFamily="34" charset="0"/>
              </a:endParaRPr>
            </a:p>
          </p:txBody>
        </p:sp>
        <p:sp>
          <p:nvSpPr>
            <p:cNvPr id="17" name="TextBox 16"/>
            <p:cNvSpPr txBox="1"/>
            <p:nvPr/>
          </p:nvSpPr>
          <p:spPr>
            <a:xfrm>
              <a:off x="279399" y="5021157"/>
              <a:ext cx="2683933" cy="307777"/>
            </a:xfrm>
            <a:prstGeom prst="rect">
              <a:avLst/>
            </a:prstGeom>
            <a:noFill/>
          </p:spPr>
          <p:txBody>
            <a:bodyPr wrap="square" rtlCol="0">
              <a:spAutoFit/>
            </a:bodyPr>
            <a:lstStyle/>
            <a:p>
              <a:r>
                <a:rPr lang="en-US" sz="1400" b="1" dirty="0" smtClean="0">
                  <a:latin typeface="Arial" panose="020B0604020202020204" pitchFamily="34" charset="0"/>
                  <a:cs typeface="Arial" panose="020B0604020202020204" pitchFamily="34" charset="0"/>
                </a:rPr>
                <a:t>EMBODIED CARBON:</a:t>
              </a:r>
              <a:endParaRPr lang="en-GB" sz="1400" b="1" dirty="0">
                <a:latin typeface="Arial" panose="020B0604020202020204" pitchFamily="34" charset="0"/>
                <a:cs typeface="Arial" panose="020B0604020202020204" pitchFamily="34" charset="0"/>
              </a:endParaRPr>
            </a:p>
          </p:txBody>
        </p:sp>
        <p:cxnSp>
          <p:nvCxnSpPr>
            <p:cNvPr id="19" name="Straight Arrow Connector 18"/>
            <p:cNvCxnSpPr/>
            <p:nvPr/>
          </p:nvCxnSpPr>
          <p:spPr>
            <a:xfrm>
              <a:off x="1778003" y="5904414"/>
              <a:ext cx="378865" cy="1588"/>
            </a:xfrm>
            <a:prstGeom prst="straightConnector1">
              <a:avLst/>
            </a:prstGeom>
            <a:ln w="19050" cap="flat" cmpd="sng" algn="ctr">
              <a:solidFill>
                <a:schemeClr val="tx1"/>
              </a:solidFill>
              <a:prstDash val="dash"/>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3107271" y="5887479"/>
              <a:ext cx="378865" cy="1588"/>
            </a:xfrm>
            <a:prstGeom prst="straightConnector1">
              <a:avLst/>
            </a:prstGeom>
            <a:ln w="19050" cap="flat" cmpd="sng" algn="ctr">
              <a:solidFill>
                <a:schemeClr val="tx1"/>
              </a:solidFill>
              <a:prstDash val="dash"/>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4529671" y="5879012"/>
              <a:ext cx="378865" cy="1588"/>
            </a:xfrm>
            <a:prstGeom prst="straightConnector1">
              <a:avLst/>
            </a:prstGeom>
            <a:ln w="19050" cap="flat" cmpd="sng" algn="ctr">
              <a:solidFill>
                <a:schemeClr val="tx1"/>
              </a:solidFill>
              <a:prstDash val="dash"/>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6290738" y="5870545"/>
              <a:ext cx="378865" cy="1588"/>
            </a:xfrm>
            <a:prstGeom prst="straightConnector1">
              <a:avLst/>
            </a:prstGeom>
            <a:ln w="19050" cap="flat" cmpd="sng" algn="ctr">
              <a:solidFill>
                <a:schemeClr val="tx1"/>
              </a:solidFill>
              <a:prstDash val="dash"/>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7797804" y="5870545"/>
              <a:ext cx="378865" cy="1588"/>
            </a:xfrm>
            <a:prstGeom prst="straightConnector1">
              <a:avLst/>
            </a:prstGeom>
            <a:ln w="19050" cap="flat" cmpd="sng" algn="ctr">
              <a:solidFill>
                <a:schemeClr val="tx1"/>
              </a:solidFill>
              <a:prstDash val="dash"/>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9262537" y="5862078"/>
              <a:ext cx="378865" cy="1588"/>
            </a:xfrm>
            <a:prstGeom prst="straightConnector1">
              <a:avLst/>
            </a:prstGeom>
            <a:ln w="19050" cap="flat" cmpd="sng" algn="ctr">
              <a:solidFill>
                <a:schemeClr val="tx1"/>
              </a:solidFill>
              <a:prstDash val="dash"/>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65585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TextBox 12"/>
          <p:cNvSpPr txBox="1"/>
          <p:nvPr/>
        </p:nvSpPr>
        <p:spPr>
          <a:xfrm>
            <a:off x="148568" y="6136275"/>
            <a:ext cx="2477675" cy="553998"/>
          </a:xfrm>
          <a:prstGeom prst="rect">
            <a:avLst/>
          </a:prstGeom>
          <a:noFill/>
        </p:spPr>
        <p:txBody>
          <a:bodyPr wrap="square" rtlCol="0">
            <a:spAutoFit/>
          </a:bodyPr>
          <a:lstStyle/>
          <a:p>
            <a:r>
              <a:rPr lang="en-US" sz="1600" dirty="0">
                <a:latin typeface="Arial Black" panose="020B0A04020102020204" pitchFamily="34" charset="0"/>
              </a:rPr>
              <a:t>Circular Economy</a:t>
            </a:r>
          </a:p>
          <a:p>
            <a:r>
              <a:rPr lang="en-US" sz="1400" dirty="0">
                <a:latin typeface="Arial" panose="020B0604020202020204" pitchFamily="34" charset="0"/>
                <a:cs typeface="Arial" panose="020B0604020202020204" pitchFamily="34" charset="0"/>
              </a:rPr>
              <a:t>and the Construction Sector</a:t>
            </a:r>
            <a:endParaRPr lang="en-GB" sz="1400" dirty="0">
              <a:latin typeface="Arial" panose="020B0604020202020204" pitchFamily="34" charset="0"/>
              <a:cs typeface="Arial" panose="020B0604020202020204" pitchFamily="34" charset="0"/>
            </a:endParaRPr>
          </a:p>
        </p:txBody>
      </p:sp>
      <p:sp>
        <p:nvSpPr>
          <p:cNvPr id="7" name="Rectangle 6"/>
          <p:cNvSpPr/>
          <p:nvPr/>
        </p:nvSpPr>
        <p:spPr>
          <a:xfrm>
            <a:off x="2562447" y="6539022"/>
            <a:ext cx="9172353"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C2AE5FB-1B73-408C-A758-DD3706189B3D}"/>
              </a:ext>
            </a:extLst>
          </p:cNvPr>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521357" y="6116117"/>
            <a:ext cx="500071" cy="516284"/>
          </a:xfrm>
          <a:prstGeom prst="rect">
            <a:avLst/>
          </a:prstGeom>
        </p:spPr>
      </p:pic>
      <p:grpSp>
        <p:nvGrpSpPr>
          <p:cNvPr id="28" name="Group 27"/>
          <p:cNvGrpSpPr/>
          <p:nvPr/>
        </p:nvGrpSpPr>
        <p:grpSpPr>
          <a:xfrm>
            <a:off x="2905904" y="2054853"/>
            <a:ext cx="2141666" cy="1689872"/>
            <a:chOff x="2726668" y="2209800"/>
            <a:chExt cx="2141666" cy="1689872"/>
          </a:xfrm>
        </p:grpSpPr>
        <p:sp>
          <p:nvSpPr>
            <p:cNvPr id="16" name="Connector 15"/>
            <p:cNvSpPr/>
            <p:nvPr/>
          </p:nvSpPr>
          <p:spPr>
            <a:xfrm>
              <a:off x="2743200" y="2209800"/>
              <a:ext cx="2125134" cy="1642534"/>
            </a:xfrm>
            <a:prstGeom prst="flowChartConnector">
              <a:avLst/>
            </a:prstGeom>
            <a:solidFill>
              <a:srgbClr val="FF6600"/>
            </a:solidFill>
            <a:ln w="25400" cap="flat" cmpd="sng" algn="ctr">
              <a:solidFill>
                <a:schemeClr val="tx1"/>
              </a:solidFill>
              <a:prstDash val="solid"/>
              <a:miter lim="800000"/>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TextBox 16"/>
            <p:cNvSpPr txBox="1"/>
            <p:nvPr/>
          </p:nvSpPr>
          <p:spPr>
            <a:xfrm>
              <a:off x="2726668" y="2514677"/>
              <a:ext cx="2124733" cy="1384995"/>
            </a:xfrm>
            <a:prstGeom prst="rect">
              <a:avLst/>
            </a:prstGeom>
            <a:noFill/>
          </p:spPr>
          <p:txBody>
            <a:bodyPr wrap="square" rtlCol="0">
              <a:spAutoFit/>
            </a:bodyPr>
            <a:lstStyle/>
            <a:p>
              <a:pPr algn="ctr"/>
              <a:r>
                <a:rPr lang="en-US" sz="2000" b="1" dirty="0">
                  <a:ln>
                    <a:solidFill>
                      <a:schemeClr val="tx1"/>
                    </a:solidFill>
                  </a:ln>
                  <a:solidFill>
                    <a:schemeClr val="bg1"/>
                  </a:solidFill>
                  <a:latin typeface="Arial" panose="020B0604020202020204" pitchFamily="34" charset="0"/>
                  <a:cs typeface="Arial" panose="020B0604020202020204" pitchFamily="34" charset="0"/>
                </a:rPr>
                <a:t>Reducing Carbon Emissions</a:t>
              </a:r>
              <a:endParaRPr lang="en-US" sz="2000" dirty="0">
                <a:ln>
                  <a:solidFill>
                    <a:schemeClr val="tx1"/>
                  </a:solidFill>
                </a:ln>
                <a:solidFill>
                  <a:schemeClr val="bg1"/>
                </a:solidFill>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grpSp>
      <p:grpSp>
        <p:nvGrpSpPr>
          <p:cNvPr id="27" name="Group 26"/>
          <p:cNvGrpSpPr/>
          <p:nvPr/>
        </p:nvGrpSpPr>
        <p:grpSpPr>
          <a:xfrm>
            <a:off x="1955119" y="2731128"/>
            <a:ext cx="778933" cy="857249"/>
            <a:chOff x="6874933" y="2552701"/>
            <a:chExt cx="778933" cy="857249"/>
          </a:xfrm>
        </p:grpSpPr>
        <p:sp>
          <p:nvSpPr>
            <p:cNvPr id="18" name="Cloud 17"/>
            <p:cNvSpPr/>
            <p:nvPr/>
          </p:nvSpPr>
          <p:spPr>
            <a:xfrm>
              <a:off x="6874933" y="2552701"/>
              <a:ext cx="778933" cy="541867"/>
            </a:xfrm>
            <a:prstGeom prst="cloud">
              <a:avLst/>
            </a:prstGeom>
            <a:solidFill>
              <a:schemeClr val="bg1">
                <a:lumMod val="75000"/>
              </a:schemeClr>
            </a:solidFill>
            <a:ln w="9525" cap="flat" cmpd="sng" algn="ctr">
              <a:solidFill>
                <a:schemeClr val="tx1"/>
              </a:solidFill>
              <a:prstDash val="solid"/>
              <a:miter lim="800000"/>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TextBox 19"/>
            <p:cNvSpPr txBox="1"/>
            <p:nvPr/>
          </p:nvSpPr>
          <p:spPr>
            <a:xfrm>
              <a:off x="6985396" y="2632212"/>
              <a:ext cx="651532" cy="707886"/>
            </a:xfrm>
            <a:prstGeom prst="rect">
              <a:avLst/>
            </a:prstGeom>
            <a:noFill/>
          </p:spPr>
          <p:txBody>
            <a:bodyPr wrap="square" rtlCol="0">
              <a:spAutoFit/>
            </a:bodyPr>
            <a:lstStyle/>
            <a:p>
              <a:r>
                <a:rPr lang="en-US" sz="1600" b="1" dirty="0">
                  <a:ln>
                    <a:solidFill>
                      <a:schemeClr val="tx1"/>
                    </a:solidFill>
                  </a:ln>
                  <a:solidFill>
                    <a:schemeClr val="bg1"/>
                  </a:solidFill>
                  <a:latin typeface="Arial" panose="020B0604020202020204" pitchFamily="34" charset="0"/>
                  <a:cs typeface="Arial" panose="020B0604020202020204" pitchFamily="34" charset="0"/>
                </a:rPr>
                <a:t>CO</a:t>
              </a:r>
              <a:r>
                <a:rPr lang="en-US" sz="1600" b="1" baseline="-25000" dirty="0">
                  <a:ln>
                    <a:solidFill>
                      <a:schemeClr val="tx1"/>
                    </a:solidFill>
                  </a:ln>
                  <a:solidFill>
                    <a:schemeClr val="bg1"/>
                  </a:solidFill>
                  <a:latin typeface="Arial" panose="020B0604020202020204" pitchFamily="34" charset="0"/>
                  <a:cs typeface="Arial" panose="020B0604020202020204" pitchFamily="34" charset="0"/>
                </a:rPr>
                <a:t>2</a:t>
              </a:r>
              <a:endParaRPr lang="en-US" sz="1600" baseline="-25000" dirty="0">
                <a:ln>
                  <a:solidFill>
                    <a:schemeClr val="tx1"/>
                  </a:solidFill>
                </a:ln>
                <a:solidFill>
                  <a:schemeClr val="bg1"/>
                </a:solidFill>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
          <p:nvSpPr>
            <p:cNvPr id="23" name="Down Arrow 22"/>
            <p:cNvSpPr/>
            <p:nvPr/>
          </p:nvSpPr>
          <p:spPr>
            <a:xfrm>
              <a:off x="7040033" y="3022600"/>
              <a:ext cx="143934" cy="296333"/>
            </a:xfrm>
            <a:prstGeom prst="downArrow">
              <a:avLst/>
            </a:prstGeom>
            <a:solidFill>
              <a:srgbClr val="BFBFB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5" name="Down Arrow 24"/>
            <p:cNvSpPr/>
            <p:nvPr/>
          </p:nvSpPr>
          <p:spPr>
            <a:xfrm>
              <a:off x="7198783" y="3022600"/>
              <a:ext cx="135467" cy="387350"/>
            </a:xfrm>
            <a:prstGeom prst="downArrow">
              <a:avLst/>
            </a:prstGeom>
            <a:solidFill>
              <a:srgbClr val="BFBFB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 name="Down Arrow 25"/>
            <p:cNvSpPr/>
            <p:nvPr/>
          </p:nvSpPr>
          <p:spPr>
            <a:xfrm>
              <a:off x="7338483" y="3022601"/>
              <a:ext cx="141817" cy="234950"/>
            </a:xfrm>
            <a:prstGeom prst="downArrow">
              <a:avLst/>
            </a:prstGeom>
            <a:solidFill>
              <a:srgbClr val="BFBFB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30" name="Connector 29"/>
          <p:cNvSpPr/>
          <p:nvPr/>
        </p:nvSpPr>
        <p:spPr>
          <a:xfrm>
            <a:off x="6779003" y="1788153"/>
            <a:ext cx="2125134" cy="1642534"/>
          </a:xfrm>
          <a:prstGeom prst="flowChartConnector">
            <a:avLst/>
          </a:prstGeom>
          <a:solidFill>
            <a:srgbClr val="FFD966"/>
          </a:solidFill>
          <a:ln w="25400" cap="flat" cmpd="sng" algn="ctr">
            <a:solidFill>
              <a:schemeClr val="tx1"/>
            </a:solidFill>
            <a:prstDash val="solid"/>
            <a:miter lim="800000"/>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TextBox 30"/>
          <p:cNvSpPr txBox="1"/>
          <p:nvPr/>
        </p:nvSpPr>
        <p:spPr>
          <a:xfrm>
            <a:off x="6775171" y="2093030"/>
            <a:ext cx="2124733" cy="1384995"/>
          </a:xfrm>
          <a:prstGeom prst="rect">
            <a:avLst/>
          </a:prstGeom>
          <a:noFill/>
        </p:spPr>
        <p:txBody>
          <a:bodyPr wrap="square" rtlCol="0">
            <a:spAutoFit/>
          </a:bodyPr>
          <a:lstStyle/>
          <a:p>
            <a:pPr algn="ctr"/>
            <a:r>
              <a:rPr lang="en-US" sz="2000" b="1" dirty="0">
                <a:ln>
                  <a:solidFill>
                    <a:schemeClr val="tx1"/>
                  </a:solidFill>
                </a:ln>
                <a:solidFill>
                  <a:schemeClr val="bg1"/>
                </a:solidFill>
                <a:latin typeface="Arial" panose="020B0604020202020204" pitchFamily="34" charset="0"/>
                <a:cs typeface="Arial" panose="020B0604020202020204" pitchFamily="34" charset="0"/>
              </a:rPr>
              <a:t>Developing</a:t>
            </a:r>
          </a:p>
          <a:p>
            <a:pPr algn="ctr"/>
            <a:r>
              <a:rPr lang="en-US" sz="2000" b="1" dirty="0">
                <a:ln>
                  <a:solidFill>
                    <a:schemeClr val="tx1"/>
                  </a:solidFill>
                </a:ln>
                <a:solidFill>
                  <a:schemeClr val="bg1"/>
                </a:solidFill>
                <a:latin typeface="Arial" panose="020B0604020202020204" pitchFamily="34" charset="0"/>
                <a:cs typeface="Arial" panose="020B0604020202020204" pitchFamily="34" charset="0"/>
              </a:rPr>
              <a:t>Renewable Energy</a:t>
            </a:r>
            <a:endParaRPr lang="en-US" sz="2000" dirty="0">
              <a:ln>
                <a:solidFill>
                  <a:schemeClr val="tx1"/>
                </a:solidFill>
              </a:ln>
              <a:solidFill>
                <a:schemeClr val="bg1"/>
              </a:solidFill>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grpSp>
        <p:nvGrpSpPr>
          <p:cNvPr id="33" name="Group 32"/>
          <p:cNvGrpSpPr/>
          <p:nvPr/>
        </p:nvGrpSpPr>
        <p:grpSpPr>
          <a:xfrm>
            <a:off x="5181120" y="4061453"/>
            <a:ext cx="2128966" cy="1740672"/>
            <a:chOff x="7870168" y="2362200"/>
            <a:chExt cx="2128966" cy="1740672"/>
          </a:xfrm>
        </p:grpSpPr>
        <p:sp>
          <p:nvSpPr>
            <p:cNvPr id="34" name="Connector 33"/>
            <p:cNvSpPr/>
            <p:nvPr/>
          </p:nvSpPr>
          <p:spPr>
            <a:xfrm>
              <a:off x="7874000" y="2362200"/>
              <a:ext cx="2125134" cy="1642534"/>
            </a:xfrm>
            <a:prstGeom prst="flowChartConnector">
              <a:avLst/>
            </a:prstGeom>
            <a:solidFill>
              <a:schemeClr val="accent6">
                <a:lumMod val="60000"/>
                <a:lumOff val="40000"/>
              </a:schemeClr>
            </a:solidFill>
            <a:ln w="25400" cap="flat" cmpd="sng" algn="ctr">
              <a:solidFill>
                <a:schemeClr val="tx1"/>
              </a:solidFill>
              <a:prstDash val="solid"/>
              <a:miter lim="800000"/>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5" name="TextBox 34"/>
            <p:cNvSpPr txBox="1"/>
            <p:nvPr/>
          </p:nvSpPr>
          <p:spPr>
            <a:xfrm>
              <a:off x="7870168" y="2717877"/>
              <a:ext cx="2124733" cy="1384995"/>
            </a:xfrm>
            <a:prstGeom prst="rect">
              <a:avLst/>
            </a:prstGeom>
            <a:noFill/>
          </p:spPr>
          <p:txBody>
            <a:bodyPr wrap="square" rtlCol="0">
              <a:spAutoFit/>
            </a:bodyPr>
            <a:lstStyle/>
            <a:p>
              <a:pPr algn="ctr"/>
              <a:r>
                <a:rPr lang="en-US" sz="2000" b="1" dirty="0">
                  <a:ln>
                    <a:solidFill>
                      <a:schemeClr val="tx1"/>
                    </a:solidFill>
                  </a:ln>
                  <a:solidFill>
                    <a:schemeClr val="bg1"/>
                  </a:solidFill>
                  <a:latin typeface="Arial" panose="020B0604020202020204" pitchFamily="34" charset="0"/>
                  <a:cs typeface="Arial" panose="020B0604020202020204" pitchFamily="34" charset="0"/>
                </a:rPr>
                <a:t>Reducing Use of Finite Raw Materials</a:t>
              </a:r>
              <a:endParaRPr lang="en-US" sz="2000" dirty="0">
                <a:ln>
                  <a:solidFill>
                    <a:schemeClr val="tx1"/>
                  </a:solidFill>
                </a:ln>
                <a:solidFill>
                  <a:schemeClr val="bg1"/>
                </a:solidFill>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grpSp>
      <p:pic>
        <p:nvPicPr>
          <p:cNvPr id="38" name="Picture 37" descr="Untitled-2.png"/>
          <p:cNvPicPr>
            <a:picLocks noChangeAspect="1"/>
          </p:cNvPicPr>
          <p:nvPr/>
        </p:nvPicPr>
        <p:blipFill>
          <a:blip r:embed="rId4"/>
          <a:stretch>
            <a:fillRect/>
          </a:stretch>
        </p:blipFill>
        <p:spPr>
          <a:xfrm>
            <a:off x="7446177" y="4732013"/>
            <a:ext cx="901788" cy="891540"/>
          </a:xfrm>
          <a:prstGeom prst="rect">
            <a:avLst/>
          </a:prstGeom>
        </p:spPr>
      </p:pic>
      <p:grpSp>
        <p:nvGrpSpPr>
          <p:cNvPr id="43" name="Group 42"/>
          <p:cNvGrpSpPr/>
          <p:nvPr/>
        </p:nvGrpSpPr>
        <p:grpSpPr>
          <a:xfrm>
            <a:off x="8999638" y="2086603"/>
            <a:ext cx="749046" cy="1187450"/>
            <a:chOff x="9201404" y="2241550"/>
            <a:chExt cx="749046" cy="1187450"/>
          </a:xfrm>
        </p:grpSpPr>
        <p:sp>
          <p:nvSpPr>
            <p:cNvPr id="39" name="Sun 38"/>
            <p:cNvSpPr/>
            <p:nvPr/>
          </p:nvSpPr>
          <p:spPr>
            <a:xfrm>
              <a:off x="9563100" y="2241550"/>
              <a:ext cx="387350" cy="387350"/>
            </a:xfrm>
            <a:prstGeom prst="sun">
              <a:avLst/>
            </a:prstGeom>
            <a:solidFill>
              <a:srgbClr val="BFBFBF"/>
            </a:solidFill>
            <a:ln w="9525" cap="flat" cmpd="sng" algn="ctr">
              <a:solidFill>
                <a:schemeClr val="tx1"/>
              </a:solidFill>
              <a:prstDash val="solid"/>
              <a:miter lim="800000"/>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42" name="Picture 41" descr="wind turbine final.png"/>
            <p:cNvPicPr>
              <a:picLocks noChangeAspect="1"/>
            </p:cNvPicPr>
            <p:nvPr/>
          </p:nvPicPr>
          <p:blipFill>
            <a:blip r:embed="rId5"/>
            <a:stretch>
              <a:fillRect/>
            </a:stretch>
          </p:blipFill>
          <p:spPr>
            <a:xfrm>
              <a:off x="9201404" y="2441039"/>
              <a:ext cx="698246" cy="987961"/>
            </a:xfrm>
            <a:prstGeom prst="rect">
              <a:avLst/>
            </a:prstGeom>
          </p:spPr>
        </p:pic>
      </p:grpSp>
      <p:sp>
        <p:nvSpPr>
          <p:cNvPr id="51" name="Left-Up Arrow 50"/>
          <p:cNvSpPr/>
          <p:nvPr/>
        </p:nvSpPr>
        <p:spPr>
          <a:xfrm>
            <a:off x="7045701" y="3553450"/>
            <a:ext cx="550333" cy="635001"/>
          </a:xfrm>
          <a:prstGeom prst="leftUpArrow">
            <a:avLst/>
          </a:prstGeom>
          <a:solidFill>
            <a:srgbClr val="BFBFBF"/>
          </a:solidFill>
          <a:ln w="12700" cap="flat" cmpd="sng" algn="ctr">
            <a:solidFill>
              <a:schemeClr val="tx1"/>
            </a:solidFill>
            <a:prstDash val="solid"/>
            <a:miter lim="800000"/>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2" name="Left-Up Arrow 51"/>
          <p:cNvSpPr/>
          <p:nvPr/>
        </p:nvSpPr>
        <p:spPr>
          <a:xfrm rot="5400000">
            <a:off x="4357534" y="3862485"/>
            <a:ext cx="711198" cy="635001"/>
          </a:xfrm>
          <a:prstGeom prst="leftUpArrow">
            <a:avLst/>
          </a:prstGeom>
          <a:solidFill>
            <a:srgbClr val="BFBFBF"/>
          </a:solidFill>
          <a:ln w="12700" cap="flat" cmpd="sng" algn="ctr">
            <a:solidFill>
              <a:schemeClr val="tx1"/>
            </a:solidFill>
            <a:prstDash val="solid"/>
            <a:miter lim="800000"/>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4" name="Left-Right Arrow 53"/>
          <p:cNvSpPr/>
          <p:nvPr/>
        </p:nvSpPr>
        <p:spPr>
          <a:xfrm>
            <a:off x="5360836" y="2579786"/>
            <a:ext cx="1159934" cy="254000"/>
          </a:xfrm>
          <a:prstGeom prst="leftRightArrow">
            <a:avLst/>
          </a:prstGeom>
          <a:solidFill>
            <a:srgbClr val="BFBFBF"/>
          </a:solidFill>
          <a:ln w="12700" cap="flat" cmpd="sng" algn="ctr">
            <a:solidFill>
              <a:srgbClr val="000000"/>
            </a:solidFill>
            <a:prstDash val="solid"/>
            <a:miter lim="800000"/>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5" name="TextBox 54"/>
          <p:cNvSpPr txBox="1"/>
          <p:nvPr/>
        </p:nvSpPr>
        <p:spPr>
          <a:xfrm rot="19504695">
            <a:off x="2599222" y="1726631"/>
            <a:ext cx="880313"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use local</a:t>
            </a:r>
            <a:endParaRPr lang="en-GB" sz="1400" dirty="0">
              <a:latin typeface="Arial" panose="020B0604020202020204" pitchFamily="34" charset="0"/>
              <a:cs typeface="Arial" panose="020B0604020202020204" pitchFamily="34" charset="0"/>
            </a:endParaRPr>
          </a:p>
        </p:txBody>
      </p:sp>
      <p:sp>
        <p:nvSpPr>
          <p:cNvPr id="56" name="TextBox 55"/>
          <p:cNvSpPr txBox="1"/>
          <p:nvPr/>
        </p:nvSpPr>
        <p:spPr>
          <a:xfrm rot="1066221">
            <a:off x="2708551" y="3721535"/>
            <a:ext cx="1568342"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reduce embodied</a:t>
            </a:r>
            <a:r>
              <a:rPr lang="en-US" sz="1400" dirty="0" smtClean="0">
                <a:latin typeface="Arial" panose="020B0604020202020204" pitchFamily="34" charset="0"/>
                <a:cs typeface="Arial" panose="020B0604020202020204" pitchFamily="34" charset="0"/>
              </a:rPr>
              <a:t> carbon emissions</a:t>
            </a:r>
            <a:endParaRPr lang="en-GB" sz="1400" dirty="0">
              <a:latin typeface="Arial" panose="020B0604020202020204" pitchFamily="34" charset="0"/>
              <a:cs typeface="Arial" panose="020B0604020202020204" pitchFamily="34" charset="0"/>
            </a:endParaRPr>
          </a:p>
        </p:txBody>
      </p:sp>
      <p:sp>
        <p:nvSpPr>
          <p:cNvPr id="57" name="TextBox 56"/>
          <p:cNvSpPr txBox="1"/>
          <p:nvPr/>
        </p:nvSpPr>
        <p:spPr>
          <a:xfrm rot="1938736">
            <a:off x="4848783" y="5545603"/>
            <a:ext cx="1120340"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reduce waste</a:t>
            </a:r>
            <a:endParaRPr lang="en-GB" sz="1400" dirty="0">
              <a:latin typeface="Arial" panose="020B0604020202020204" pitchFamily="34" charset="0"/>
              <a:cs typeface="Arial" panose="020B0604020202020204" pitchFamily="34" charset="0"/>
            </a:endParaRPr>
          </a:p>
        </p:txBody>
      </p:sp>
      <p:sp>
        <p:nvSpPr>
          <p:cNvPr id="58" name="TextBox 57"/>
          <p:cNvSpPr txBox="1"/>
          <p:nvPr/>
        </p:nvSpPr>
        <p:spPr>
          <a:xfrm rot="19531345">
            <a:off x="6687098" y="5289023"/>
            <a:ext cx="1120340"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reuse / recycle</a:t>
            </a:r>
            <a:endParaRPr lang="en-GB" sz="1400" dirty="0">
              <a:latin typeface="Arial" panose="020B0604020202020204" pitchFamily="34" charset="0"/>
              <a:cs typeface="Arial" panose="020B0604020202020204" pitchFamily="34" charset="0"/>
            </a:endParaRPr>
          </a:p>
        </p:txBody>
      </p:sp>
      <p:sp>
        <p:nvSpPr>
          <p:cNvPr id="59" name="TextBox 58"/>
          <p:cNvSpPr txBox="1"/>
          <p:nvPr/>
        </p:nvSpPr>
        <p:spPr>
          <a:xfrm rot="21269180">
            <a:off x="5638865" y="3691340"/>
            <a:ext cx="1120340"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circularity</a:t>
            </a:r>
            <a:endParaRPr lang="en-GB" sz="1400" dirty="0">
              <a:latin typeface="Arial" panose="020B0604020202020204" pitchFamily="34" charset="0"/>
              <a:cs typeface="Arial" panose="020B0604020202020204" pitchFamily="34" charset="0"/>
            </a:endParaRPr>
          </a:p>
        </p:txBody>
      </p:sp>
      <p:sp>
        <p:nvSpPr>
          <p:cNvPr id="60" name="TextBox 59"/>
          <p:cNvSpPr txBox="1"/>
          <p:nvPr/>
        </p:nvSpPr>
        <p:spPr>
          <a:xfrm rot="662406">
            <a:off x="7767021" y="1321211"/>
            <a:ext cx="1507378"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reduce fossil fuel usage</a:t>
            </a:r>
            <a:endParaRPr lang="en-GB" sz="1400" dirty="0">
              <a:latin typeface="Arial" panose="020B0604020202020204" pitchFamily="34" charset="0"/>
              <a:cs typeface="Arial" panose="020B0604020202020204" pitchFamily="34" charset="0"/>
            </a:endParaRPr>
          </a:p>
        </p:txBody>
      </p:sp>
      <p:sp>
        <p:nvSpPr>
          <p:cNvPr id="61" name="TextBox 60"/>
          <p:cNvSpPr txBox="1"/>
          <p:nvPr/>
        </p:nvSpPr>
        <p:spPr>
          <a:xfrm rot="20220920">
            <a:off x="7953288" y="3209266"/>
            <a:ext cx="1507378"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wind, sun, water…</a:t>
            </a:r>
            <a:endParaRPr lang="en-GB" sz="1400" dirty="0">
              <a:latin typeface="Arial" panose="020B0604020202020204" pitchFamily="34" charset="0"/>
              <a:cs typeface="Arial" panose="020B0604020202020204" pitchFamily="34" charset="0"/>
            </a:endParaRPr>
          </a:p>
        </p:txBody>
      </p:sp>
      <p:sp>
        <p:nvSpPr>
          <p:cNvPr id="62" name="TextBox 61"/>
          <p:cNvSpPr txBox="1"/>
          <p:nvPr/>
        </p:nvSpPr>
        <p:spPr>
          <a:xfrm rot="1825996">
            <a:off x="4029352" y="1941189"/>
            <a:ext cx="1568342"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climate change</a:t>
            </a:r>
            <a:endParaRPr lang="en-GB" sz="1400" dirty="0">
              <a:latin typeface="Arial" panose="020B0604020202020204" pitchFamily="34" charset="0"/>
              <a:cs typeface="Arial" panose="020B0604020202020204" pitchFamily="34" charset="0"/>
            </a:endParaRPr>
          </a:p>
        </p:txBody>
      </p:sp>
      <p:sp>
        <p:nvSpPr>
          <p:cNvPr id="36" name="TextBox 35"/>
          <p:cNvSpPr txBox="1"/>
          <p:nvPr/>
        </p:nvSpPr>
        <p:spPr>
          <a:xfrm>
            <a:off x="148568" y="505399"/>
            <a:ext cx="10884471" cy="707886"/>
          </a:xfrm>
          <a:prstGeom prst="rect">
            <a:avLst/>
          </a:prstGeom>
          <a:noFill/>
        </p:spPr>
        <p:txBody>
          <a:bodyPr wrap="square" rtlCol="0">
            <a:spAutoFit/>
          </a:bodyPr>
          <a:lstStyle/>
          <a:p>
            <a:r>
              <a:rPr lang="en-US" sz="4000" dirty="0">
                <a:solidFill>
                  <a:schemeClr val="tx1">
                    <a:alpha val="38000"/>
                  </a:schemeClr>
                </a:solidFill>
                <a:latin typeface="Arial" panose="020B0604020202020204" pitchFamily="34" charset="0"/>
                <a:cs typeface="Arial" panose="020B0604020202020204" pitchFamily="34" charset="0"/>
              </a:rPr>
              <a:t>Legislation &amp; Policy</a:t>
            </a:r>
            <a:endParaRPr lang="en-GB" sz="4000" dirty="0">
              <a:solidFill>
                <a:schemeClr val="tx1">
                  <a:alpha val="38000"/>
                </a:schemeClr>
              </a:solidFill>
              <a:latin typeface="Arial" panose="020B0604020202020204" pitchFamily="34" charset="0"/>
              <a:cs typeface="Arial" panose="020B0604020202020204"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65585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 name="Picture 15" descr="world map simple.jpg"/>
          <p:cNvPicPr>
            <a:picLocks noChangeAspect="1"/>
          </p:cNvPicPr>
          <p:nvPr/>
        </p:nvPicPr>
        <p:blipFill>
          <a:blip r:embed="rId3"/>
          <a:srcRect r="3012"/>
          <a:stretch>
            <a:fillRect/>
          </a:stretch>
        </p:blipFill>
        <p:spPr>
          <a:xfrm>
            <a:off x="7413768" y="1904661"/>
            <a:ext cx="4633661" cy="2455673"/>
          </a:xfrm>
          <a:prstGeom prst="rect">
            <a:avLst/>
          </a:prstGeom>
        </p:spPr>
      </p:pic>
      <p:sp>
        <p:nvSpPr>
          <p:cNvPr id="13" name="TextBox 12"/>
          <p:cNvSpPr txBox="1"/>
          <p:nvPr/>
        </p:nvSpPr>
        <p:spPr>
          <a:xfrm>
            <a:off x="148568" y="6136275"/>
            <a:ext cx="2477675" cy="553998"/>
          </a:xfrm>
          <a:prstGeom prst="rect">
            <a:avLst/>
          </a:prstGeom>
          <a:noFill/>
        </p:spPr>
        <p:txBody>
          <a:bodyPr wrap="square" rtlCol="0">
            <a:spAutoFit/>
          </a:bodyPr>
          <a:lstStyle/>
          <a:p>
            <a:r>
              <a:rPr lang="en-US" sz="1600" dirty="0">
                <a:latin typeface="Arial Black" panose="020B0A04020102020204" pitchFamily="34" charset="0"/>
              </a:rPr>
              <a:t>Circular Economy</a:t>
            </a:r>
          </a:p>
          <a:p>
            <a:r>
              <a:rPr lang="en-US" sz="1400" dirty="0">
                <a:latin typeface="Arial" panose="020B0604020202020204" pitchFamily="34" charset="0"/>
                <a:cs typeface="Arial" panose="020B0604020202020204" pitchFamily="34" charset="0"/>
              </a:rPr>
              <a:t>and the Construction Sector</a:t>
            </a:r>
            <a:endParaRPr lang="en-GB" sz="1400" dirty="0">
              <a:latin typeface="Arial" panose="020B0604020202020204" pitchFamily="34" charset="0"/>
              <a:cs typeface="Arial" panose="020B0604020202020204" pitchFamily="34" charset="0"/>
            </a:endParaRPr>
          </a:p>
        </p:txBody>
      </p:sp>
      <p:sp>
        <p:nvSpPr>
          <p:cNvPr id="7" name="Rectangle 6"/>
          <p:cNvSpPr/>
          <p:nvPr/>
        </p:nvSpPr>
        <p:spPr>
          <a:xfrm>
            <a:off x="2562447" y="6539022"/>
            <a:ext cx="9172353"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48568" y="505399"/>
            <a:ext cx="10884471" cy="707886"/>
          </a:xfrm>
          <a:prstGeom prst="rect">
            <a:avLst/>
          </a:prstGeom>
          <a:noFill/>
        </p:spPr>
        <p:txBody>
          <a:bodyPr wrap="square" rtlCol="0">
            <a:spAutoFit/>
          </a:bodyPr>
          <a:lstStyle/>
          <a:p>
            <a:r>
              <a:rPr lang="en-US" sz="4000" dirty="0">
                <a:solidFill>
                  <a:schemeClr val="tx1">
                    <a:alpha val="38000"/>
                  </a:schemeClr>
                </a:solidFill>
                <a:latin typeface="Arial" panose="020B0604020202020204" pitchFamily="34" charset="0"/>
                <a:cs typeface="Arial" panose="020B0604020202020204" pitchFamily="34" charset="0"/>
              </a:rPr>
              <a:t>Legislation &amp; Policy</a:t>
            </a:r>
            <a:endParaRPr lang="en-GB" sz="4000" dirty="0">
              <a:solidFill>
                <a:schemeClr val="tx1">
                  <a:alpha val="38000"/>
                </a:schemeClr>
              </a:solidFill>
              <a:latin typeface="Arial" panose="020B0604020202020204" pitchFamily="34" charset="0"/>
              <a:cs typeface="Arial" panose="020B0604020202020204" pitchFamily="34" charset="0"/>
            </a:endParaRPr>
          </a:p>
        </p:txBody>
      </p:sp>
      <p:sp>
        <p:nvSpPr>
          <p:cNvPr id="12" name="TextBox 11"/>
          <p:cNvSpPr txBox="1"/>
          <p:nvPr/>
        </p:nvSpPr>
        <p:spPr>
          <a:xfrm>
            <a:off x="237467" y="1473276"/>
            <a:ext cx="7217433" cy="3662541"/>
          </a:xfrm>
          <a:prstGeom prst="rect">
            <a:avLst/>
          </a:prstGeom>
          <a:noFill/>
        </p:spPr>
        <p:txBody>
          <a:bodyPr wrap="square" rtlCol="0">
            <a:spAutoFit/>
          </a:bodyPr>
          <a:lstStyle/>
          <a:p>
            <a:pPr marL="514350" indent="-514350"/>
            <a:r>
              <a:rPr lang="en-US" sz="2400" b="1" dirty="0">
                <a:latin typeface="Arial" panose="020B0604020202020204" pitchFamily="34" charset="0"/>
                <a:cs typeface="Arial" panose="020B0604020202020204" pitchFamily="34" charset="0"/>
              </a:rPr>
              <a:t>UK: Climate Change Act 2008</a:t>
            </a:r>
          </a:p>
          <a:p>
            <a:endParaRPr lang="en-US" sz="2400" b="1"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The Circular Economy Concept is preceded by this Act.</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It was put in place to ensure that UK carbon emissions are reduced to at least </a:t>
            </a:r>
            <a:r>
              <a:rPr lang="en-US" sz="2000" b="1" dirty="0">
                <a:latin typeface="Arial" panose="020B0604020202020204" pitchFamily="34" charset="0"/>
                <a:cs typeface="Arial" panose="020B0604020202020204" pitchFamily="34" charset="0"/>
              </a:rPr>
              <a:t>80%</a:t>
            </a:r>
            <a:r>
              <a:rPr lang="en-US" sz="2000" dirty="0">
                <a:latin typeface="Arial" panose="020B0604020202020204" pitchFamily="34" charset="0"/>
                <a:cs typeface="Arial" panose="020B0604020202020204" pitchFamily="34" charset="0"/>
              </a:rPr>
              <a:t> below the 1990 baseline rate by </a:t>
            </a:r>
            <a:r>
              <a:rPr lang="en-US" sz="2000" b="1" dirty="0">
                <a:latin typeface="Arial" panose="020B0604020202020204" pitchFamily="34" charset="0"/>
                <a:cs typeface="Arial" panose="020B0604020202020204" pitchFamily="34" charset="0"/>
              </a:rPr>
              <a:t>2050</a:t>
            </a:r>
            <a:r>
              <a:rPr lang="en-US" sz="2000" dirty="0">
                <a:latin typeface="Arial" panose="020B0604020202020204" pitchFamily="34" charset="0"/>
                <a:cs typeface="Arial" panose="020B0604020202020204" pitchFamily="34" charset="0"/>
              </a:rPr>
              <a:t>.</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The Act in itself is a response to global commitments the UK made through the </a:t>
            </a:r>
            <a:r>
              <a:rPr lang="en-US" sz="2000" b="1" dirty="0">
                <a:latin typeface="Arial" panose="020B0604020202020204" pitchFamily="34" charset="0"/>
                <a:cs typeface="Arial" panose="020B0604020202020204" pitchFamily="34" charset="0"/>
              </a:rPr>
              <a:t>Kyoto </a:t>
            </a:r>
            <a:r>
              <a:rPr lang="en-US" sz="2000" b="1" dirty="0" smtClean="0">
                <a:latin typeface="Arial" panose="020B0604020202020204" pitchFamily="34" charset="0"/>
                <a:cs typeface="Arial" panose="020B0604020202020204" pitchFamily="34" charset="0"/>
              </a:rPr>
              <a:t>Protocol</a:t>
            </a:r>
            <a:r>
              <a:rPr lang="en-US" sz="2000" dirty="0" smtClean="0">
                <a:latin typeface="Arial" panose="020B0604020202020204" pitchFamily="34" charset="0"/>
                <a:cs typeface="Arial" panose="020B0604020202020204" pitchFamily="34" charset="0"/>
              </a:rPr>
              <a:t>, which acknowledges the effects and cause of </a:t>
            </a:r>
            <a:r>
              <a:rPr lang="en-US" sz="2000" b="1" dirty="0" smtClean="0">
                <a:latin typeface="Arial" panose="020B0604020202020204" pitchFamily="34" charset="0"/>
                <a:cs typeface="Arial" panose="020B0604020202020204" pitchFamily="34" charset="0"/>
              </a:rPr>
              <a:t>Climate Change</a:t>
            </a:r>
            <a:r>
              <a:rPr lang="en-US" sz="2000"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grpSp>
        <p:nvGrpSpPr>
          <p:cNvPr id="19" name="Group 18"/>
          <p:cNvGrpSpPr/>
          <p:nvPr/>
        </p:nvGrpSpPr>
        <p:grpSpPr>
          <a:xfrm>
            <a:off x="8906934" y="4131733"/>
            <a:ext cx="1422401" cy="1422401"/>
            <a:chOff x="9076267" y="4157133"/>
            <a:chExt cx="1422401" cy="1422401"/>
          </a:xfrm>
        </p:grpSpPr>
        <p:pic>
          <p:nvPicPr>
            <p:cNvPr id="18" name="Picture 17" descr="VAUGHN_026656-Stats-Update-80-percent.png"/>
            <p:cNvPicPr>
              <a:picLocks noChangeAspect="1"/>
            </p:cNvPicPr>
            <p:nvPr/>
          </p:nvPicPr>
          <p:blipFill>
            <a:blip r:embed="rId4"/>
            <a:stretch>
              <a:fillRect/>
            </a:stretch>
          </p:blipFill>
          <p:spPr>
            <a:xfrm>
              <a:off x="9076267" y="4157133"/>
              <a:ext cx="1422401" cy="1422401"/>
            </a:xfrm>
            <a:prstGeom prst="rect">
              <a:avLst/>
            </a:prstGeom>
          </p:spPr>
        </p:pic>
        <p:sp>
          <p:nvSpPr>
            <p:cNvPr id="11" name="TextBox 10"/>
            <p:cNvSpPr txBox="1"/>
            <p:nvPr/>
          </p:nvSpPr>
          <p:spPr>
            <a:xfrm>
              <a:off x="9437494" y="4675667"/>
              <a:ext cx="764837" cy="338554"/>
            </a:xfrm>
            <a:prstGeom prst="rect">
              <a:avLst/>
            </a:prstGeom>
            <a:noFill/>
          </p:spPr>
          <p:txBody>
            <a:bodyPr wrap="square" rtlCol="0">
              <a:spAutoFit/>
            </a:bodyPr>
            <a:lstStyle/>
            <a:p>
              <a:pPr marL="514350" indent="-514350"/>
              <a:r>
                <a:rPr lang="en-US" sz="1600" b="1" dirty="0">
                  <a:latin typeface="Arial Black"/>
                  <a:cs typeface="Arial Black"/>
                </a:rPr>
                <a:t>-80%</a:t>
              </a:r>
              <a:endParaRPr lang="en-GB" sz="1600" b="1" dirty="0">
                <a:latin typeface="Arial Black"/>
                <a:cs typeface="Arial Black"/>
              </a:endParaRPr>
            </a:p>
          </p:txBody>
        </p:sp>
      </p:grpSp>
      <p:pic>
        <p:nvPicPr>
          <p:cNvPr id="14" name="Picture 1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5BF1CA5-C20D-4A07-8F74-BBEA9AA342BD}"/>
              </a:ext>
            </a:extLst>
          </p:cNvPr>
          <p:cNvPicPr>
            <a:picLocks noChangeAspect="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521357" y="6116117"/>
            <a:ext cx="500071" cy="516284"/>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20749523"/>
      </p:ext>
    </p:extLst>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TextBox 12"/>
          <p:cNvSpPr txBox="1"/>
          <p:nvPr/>
        </p:nvSpPr>
        <p:spPr>
          <a:xfrm>
            <a:off x="148568" y="6136275"/>
            <a:ext cx="2477675" cy="553998"/>
          </a:xfrm>
          <a:prstGeom prst="rect">
            <a:avLst/>
          </a:prstGeom>
          <a:noFill/>
        </p:spPr>
        <p:txBody>
          <a:bodyPr wrap="square" rtlCol="0">
            <a:spAutoFit/>
          </a:bodyPr>
          <a:lstStyle/>
          <a:p>
            <a:r>
              <a:rPr lang="en-US" sz="1600" dirty="0">
                <a:latin typeface="Arial Black" panose="020B0A04020102020204" pitchFamily="34" charset="0"/>
              </a:rPr>
              <a:t>Circular Economy</a:t>
            </a:r>
          </a:p>
          <a:p>
            <a:r>
              <a:rPr lang="en-US" sz="1400" dirty="0">
                <a:latin typeface="Arial" panose="020B0604020202020204" pitchFamily="34" charset="0"/>
                <a:cs typeface="Arial" panose="020B0604020202020204" pitchFamily="34" charset="0"/>
              </a:rPr>
              <a:t>and the Construction Sector</a:t>
            </a:r>
            <a:endParaRPr lang="en-GB" sz="1400" dirty="0">
              <a:latin typeface="Arial" panose="020B0604020202020204" pitchFamily="34" charset="0"/>
              <a:cs typeface="Arial" panose="020B0604020202020204" pitchFamily="34" charset="0"/>
            </a:endParaRPr>
          </a:p>
        </p:txBody>
      </p:sp>
      <p:sp>
        <p:nvSpPr>
          <p:cNvPr id="7" name="Rectangle 6"/>
          <p:cNvSpPr/>
          <p:nvPr/>
        </p:nvSpPr>
        <p:spPr>
          <a:xfrm>
            <a:off x="2562447" y="6539022"/>
            <a:ext cx="9172353"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48568" y="505399"/>
            <a:ext cx="10884471" cy="707886"/>
          </a:xfrm>
          <a:prstGeom prst="rect">
            <a:avLst/>
          </a:prstGeom>
          <a:noFill/>
        </p:spPr>
        <p:txBody>
          <a:bodyPr wrap="square" rtlCol="0">
            <a:spAutoFit/>
          </a:bodyPr>
          <a:lstStyle/>
          <a:p>
            <a:r>
              <a:rPr lang="en-US" sz="4000" dirty="0">
                <a:solidFill>
                  <a:schemeClr val="tx1">
                    <a:alpha val="38000"/>
                  </a:schemeClr>
                </a:solidFill>
                <a:latin typeface="Arial" panose="020B0604020202020204" pitchFamily="34" charset="0"/>
                <a:cs typeface="Arial" panose="020B0604020202020204" pitchFamily="34" charset="0"/>
              </a:rPr>
              <a:t>Legislation &amp; Policy</a:t>
            </a:r>
            <a:endParaRPr lang="en-GB" sz="4000" dirty="0">
              <a:solidFill>
                <a:schemeClr val="tx1">
                  <a:alpha val="38000"/>
                </a:schemeClr>
              </a:solidFill>
              <a:latin typeface="Arial" panose="020B0604020202020204" pitchFamily="34" charset="0"/>
              <a:cs typeface="Arial" panose="020B0604020202020204" pitchFamily="34" charset="0"/>
            </a:endParaRPr>
          </a:p>
        </p:txBody>
      </p:sp>
      <p:sp>
        <p:nvSpPr>
          <p:cNvPr id="12" name="TextBox 11"/>
          <p:cNvSpPr txBox="1"/>
          <p:nvPr/>
        </p:nvSpPr>
        <p:spPr>
          <a:xfrm>
            <a:off x="237467" y="1473276"/>
            <a:ext cx="7217433" cy="461665"/>
          </a:xfrm>
          <a:prstGeom prst="rect">
            <a:avLst/>
          </a:prstGeom>
          <a:noFill/>
        </p:spPr>
        <p:txBody>
          <a:bodyPr wrap="square" rtlCol="0">
            <a:spAutoFit/>
          </a:bodyPr>
          <a:lstStyle/>
          <a:p>
            <a:pPr marL="514350" indent="-514350"/>
            <a:r>
              <a:rPr lang="en-US" sz="2400" b="1" dirty="0" smtClean="0">
                <a:latin typeface="Arial" panose="020B0604020202020204" pitchFamily="34" charset="0"/>
                <a:cs typeface="Arial" panose="020B0604020202020204" pitchFamily="34" charset="0"/>
              </a:rPr>
              <a:t>UN: Sustainable Development Goals</a:t>
            </a:r>
            <a:endParaRPr lang="en-US" sz="2400" b="1"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5BF1CA5-C20D-4A07-8F74-BBEA9AA342BD}"/>
              </a:ext>
            </a:extLst>
          </p:cNvPr>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521357" y="6116117"/>
            <a:ext cx="500071" cy="516284"/>
          </a:xfrm>
          <a:prstGeom prst="rect">
            <a:avLst/>
          </a:prstGeom>
        </p:spPr>
      </p:pic>
      <p:pic>
        <p:nvPicPr>
          <p:cNvPr id="2" name="Picture 1"/>
          <p:cNvPicPr>
            <a:picLocks noChangeAspect="1"/>
          </p:cNvPicPr>
          <p:nvPr/>
        </p:nvPicPr>
        <p:blipFill rotWithShape="1">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955" t="19550" r="1369" b="4282"/>
          <a:stretch/>
        </p:blipFill>
        <p:spPr>
          <a:xfrm>
            <a:off x="1957704" y="1934941"/>
            <a:ext cx="7973962" cy="3926511"/>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32433156"/>
      </p:ext>
    </p:extLst>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TextBox 12"/>
          <p:cNvSpPr txBox="1"/>
          <p:nvPr/>
        </p:nvSpPr>
        <p:spPr>
          <a:xfrm>
            <a:off x="148568" y="6136275"/>
            <a:ext cx="2477675" cy="553998"/>
          </a:xfrm>
          <a:prstGeom prst="rect">
            <a:avLst/>
          </a:prstGeom>
          <a:noFill/>
        </p:spPr>
        <p:txBody>
          <a:bodyPr wrap="square" rtlCol="0">
            <a:spAutoFit/>
          </a:bodyPr>
          <a:lstStyle/>
          <a:p>
            <a:r>
              <a:rPr lang="en-US" sz="1600" dirty="0">
                <a:latin typeface="Arial Black" panose="020B0A04020102020204" pitchFamily="34" charset="0"/>
              </a:rPr>
              <a:t>Circular Economy</a:t>
            </a:r>
          </a:p>
          <a:p>
            <a:r>
              <a:rPr lang="en-US" sz="1400" dirty="0">
                <a:latin typeface="Arial" panose="020B0604020202020204" pitchFamily="34" charset="0"/>
                <a:cs typeface="Arial" panose="020B0604020202020204" pitchFamily="34" charset="0"/>
              </a:rPr>
              <a:t>and the Construction Sector</a:t>
            </a:r>
            <a:endParaRPr lang="en-GB" sz="1400" dirty="0">
              <a:latin typeface="Arial" panose="020B0604020202020204" pitchFamily="34" charset="0"/>
              <a:cs typeface="Arial" panose="020B0604020202020204" pitchFamily="34" charset="0"/>
            </a:endParaRPr>
          </a:p>
        </p:txBody>
      </p:sp>
      <p:sp>
        <p:nvSpPr>
          <p:cNvPr id="7" name="Rectangle 6"/>
          <p:cNvSpPr/>
          <p:nvPr/>
        </p:nvSpPr>
        <p:spPr>
          <a:xfrm>
            <a:off x="2562447" y="6539022"/>
            <a:ext cx="9172353"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48568" y="505399"/>
            <a:ext cx="10884471" cy="707886"/>
          </a:xfrm>
          <a:prstGeom prst="rect">
            <a:avLst/>
          </a:prstGeom>
          <a:noFill/>
        </p:spPr>
        <p:txBody>
          <a:bodyPr wrap="square" rtlCol="0">
            <a:spAutoFit/>
          </a:bodyPr>
          <a:lstStyle/>
          <a:p>
            <a:r>
              <a:rPr lang="en-US" sz="4000" dirty="0">
                <a:solidFill>
                  <a:schemeClr val="tx1">
                    <a:alpha val="38000"/>
                  </a:schemeClr>
                </a:solidFill>
                <a:latin typeface="Arial" panose="020B0604020202020204" pitchFamily="34" charset="0"/>
                <a:cs typeface="Arial" panose="020B0604020202020204" pitchFamily="34" charset="0"/>
              </a:rPr>
              <a:t>Legislation &amp; Policy</a:t>
            </a:r>
            <a:endParaRPr lang="en-GB" sz="4000" dirty="0">
              <a:solidFill>
                <a:schemeClr val="tx1">
                  <a:alpha val="38000"/>
                </a:schemeClr>
              </a:solidFill>
              <a:latin typeface="Arial" panose="020B0604020202020204" pitchFamily="34" charset="0"/>
              <a:cs typeface="Arial" panose="020B0604020202020204" pitchFamily="34" charset="0"/>
            </a:endParaRPr>
          </a:p>
        </p:txBody>
      </p:sp>
      <p:sp>
        <p:nvSpPr>
          <p:cNvPr id="8" name="TextBox 7"/>
          <p:cNvSpPr txBox="1"/>
          <p:nvPr/>
        </p:nvSpPr>
        <p:spPr>
          <a:xfrm>
            <a:off x="237467" y="1473276"/>
            <a:ext cx="7217433" cy="4462760"/>
          </a:xfrm>
          <a:prstGeom prst="rect">
            <a:avLst/>
          </a:prstGeom>
          <a:noFill/>
        </p:spPr>
        <p:txBody>
          <a:bodyPr wrap="square" rtlCol="0">
            <a:spAutoFit/>
          </a:bodyPr>
          <a:lstStyle/>
          <a:p>
            <a:pPr marL="514350" indent="-514350"/>
            <a:r>
              <a:rPr lang="en-US" sz="2400" b="1" dirty="0">
                <a:latin typeface="Arial" panose="020B0604020202020204" pitchFamily="34" charset="0"/>
                <a:cs typeface="Arial" panose="020B0604020202020204" pitchFamily="34" charset="0"/>
              </a:rPr>
              <a:t>EU: Circular Economy Action Plan</a:t>
            </a:r>
          </a:p>
          <a:p>
            <a:endParaRPr lang="en-US" sz="2400" b="1"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Around </a:t>
            </a:r>
            <a:r>
              <a:rPr lang="en-US" sz="2000" b="1" dirty="0">
                <a:latin typeface="Arial" panose="020B0604020202020204" pitchFamily="34" charset="0"/>
                <a:cs typeface="Arial" panose="020B0604020202020204" pitchFamily="34" charset="0"/>
              </a:rPr>
              <a:t>80% </a:t>
            </a:r>
            <a:r>
              <a:rPr lang="en-US" sz="2000" dirty="0">
                <a:latin typeface="Arial" panose="020B0604020202020204" pitchFamily="34" charset="0"/>
                <a:cs typeface="Arial" panose="020B0604020202020204" pitchFamily="34" charset="0"/>
              </a:rPr>
              <a:t>of the environmental laws in the UK have been created by the European Union.</a:t>
            </a:r>
          </a:p>
          <a:p>
            <a:endParaRPr lang="en-US" sz="2000" b="1"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The EU Commission have been driving a Circular Economy agenda, culminating in an </a:t>
            </a:r>
            <a:r>
              <a:rPr lang="en-US" sz="2000" b="1" dirty="0">
                <a:latin typeface="Arial" panose="020B0604020202020204" pitchFamily="34" charset="0"/>
                <a:cs typeface="Arial" panose="020B0604020202020204" pitchFamily="34" charset="0"/>
              </a:rPr>
              <a:t>EU Action Plan for the Circular Economy (2015)</a:t>
            </a:r>
            <a:r>
              <a:rPr lang="en-US" sz="2000" dirty="0">
                <a:latin typeface="Arial" panose="020B0604020202020204" pitchFamily="34" charset="0"/>
                <a:cs typeface="Arial" panose="020B0604020202020204" pitchFamily="34" charset="0"/>
              </a:rPr>
              <a:t>,</a:t>
            </a:r>
            <a:r>
              <a:rPr lang="en-US"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putting it at the core of future policy making.</a:t>
            </a:r>
          </a:p>
          <a:p>
            <a:endParaRPr lang="en-US" sz="2400" dirty="0">
              <a:latin typeface="Arial" panose="020B0604020202020204" pitchFamily="34" charset="0"/>
              <a:cs typeface="Arial" panose="020B0604020202020204" pitchFamily="34" charset="0"/>
            </a:endParaRPr>
          </a:p>
          <a:p>
            <a:r>
              <a:rPr lang="en-US" sz="2000" i="1" dirty="0">
                <a:latin typeface="Arial" panose="020B0604020202020204" pitchFamily="34" charset="0"/>
                <a:cs typeface="Arial" panose="020B0604020202020204" pitchFamily="34" charset="0"/>
              </a:rPr>
              <a:t>“The Future is not in low cost production…the future is in products that are used and re-used time and time again” </a:t>
            </a:r>
          </a:p>
          <a:p>
            <a:r>
              <a:rPr lang="en-US" sz="1600" dirty="0">
                <a:latin typeface="Arial" panose="020B0604020202020204" pitchFamily="34" charset="0"/>
                <a:cs typeface="Arial" panose="020B0604020202020204" pitchFamily="34" charset="0"/>
              </a:rPr>
              <a:t>(</a:t>
            </a:r>
            <a:r>
              <a:rPr lang="en-US" sz="1600" b="1" dirty="0">
                <a:latin typeface="Arial" panose="020B0604020202020204" pitchFamily="34" charset="0"/>
                <a:cs typeface="Arial" panose="020B0604020202020204" pitchFamily="34" charset="0"/>
              </a:rPr>
              <a:t>Frans Timmermans, Vice President of The EU Commission</a:t>
            </a:r>
            <a:r>
              <a:rPr lang="en-US" sz="1600" dirty="0">
                <a:latin typeface="Arial" panose="020B0604020202020204" pitchFamily="34" charset="0"/>
                <a:cs typeface="Arial" panose="020B0604020202020204" pitchFamily="34" charset="0"/>
              </a:rPr>
              <a:t>)</a:t>
            </a:r>
          </a:p>
          <a:p>
            <a:endParaRPr lang="en-US" sz="1600" dirty="0">
              <a:latin typeface="Arial" panose="020B0604020202020204" pitchFamily="34" charset="0"/>
              <a:cs typeface="Arial" panose="020B0604020202020204" pitchFamily="34" charset="0"/>
            </a:endParaRPr>
          </a:p>
          <a:p>
            <a:r>
              <a:rPr lang="en-GB" sz="2000" dirty="0">
                <a:hlinkClick r:id="rId3"/>
              </a:rPr>
              <a:t>https://www.youtube.com/watch?v=a3qIFfyYdzA</a:t>
            </a:r>
            <a:endParaRPr lang="en-US" sz="2000" dirty="0">
              <a:latin typeface="Arial" panose="020B0604020202020204" pitchFamily="34" charset="0"/>
              <a:cs typeface="Arial" panose="020B0604020202020204" pitchFamily="34" charset="0"/>
            </a:endParaRPr>
          </a:p>
        </p:txBody>
      </p:sp>
      <p:pic>
        <p:nvPicPr>
          <p:cNvPr id="12" name="Picture 11" descr="European_Union_map.svg.png"/>
          <p:cNvPicPr>
            <a:picLocks noChangeAspect="1"/>
          </p:cNvPicPr>
          <p:nvPr/>
        </p:nvPicPr>
        <p:blipFill>
          <a:blip r:embed="rId4"/>
          <a:stretch>
            <a:fillRect/>
          </a:stretch>
        </p:blipFill>
        <p:spPr>
          <a:xfrm>
            <a:off x="7589863" y="1104900"/>
            <a:ext cx="4353496" cy="4315566"/>
          </a:xfrm>
          <a:prstGeom prst="rect">
            <a:avLst/>
          </a:prstGeom>
        </p:spPr>
      </p:pic>
      <p:pic>
        <p:nvPicPr>
          <p:cNvPr id="9" name="Picture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FE88C0C-D762-4C7F-B173-88239996400D}"/>
              </a:ext>
            </a:extLst>
          </p:cNvPr>
          <p:cNvPicPr>
            <a:picLocks noChangeAspect="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521357" y="6116117"/>
            <a:ext cx="500071" cy="516284"/>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32433156"/>
      </p:ext>
    </p:extLst>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TextBox 12"/>
          <p:cNvSpPr txBox="1"/>
          <p:nvPr/>
        </p:nvSpPr>
        <p:spPr>
          <a:xfrm>
            <a:off x="148568" y="6136275"/>
            <a:ext cx="2477675" cy="553998"/>
          </a:xfrm>
          <a:prstGeom prst="rect">
            <a:avLst/>
          </a:prstGeom>
          <a:noFill/>
        </p:spPr>
        <p:txBody>
          <a:bodyPr wrap="square" rtlCol="0">
            <a:spAutoFit/>
          </a:bodyPr>
          <a:lstStyle/>
          <a:p>
            <a:r>
              <a:rPr lang="en-US" sz="1600" dirty="0">
                <a:latin typeface="Arial Black" panose="020B0A04020102020204" pitchFamily="34" charset="0"/>
              </a:rPr>
              <a:t>Circular Economy</a:t>
            </a:r>
          </a:p>
          <a:p>
            <a:r>
              <a:rPr lang="en-US" sz="1400" dirty="0">
                <a:latin typeface="Arial" panose="020B0604020202020204" pitchFamily="34" charset="0"/>
                <a:cs typeface="Arial" panose="020B0604020202020204" pitchFamily="34" charset="0"/>
              </a:rPr>
              <a:t>and the Construction Sector</a:t>
            </a:r>
            <a:endParaRPr lang="en-GB" sz="1400" dirty="0">
              <a:latin typeface="Arial" panose="020B0604020202020204" pitchFamily="34" charset="0"/>
              <a:cs typeface="Arial" panose="020B0604020202020204" pitchFamily="34" charset="0"/>
            </a:endParaRPr>
          </a:p>
        </p:txBody>
      </p:sp>
      <p:sp>
        <p:nvSpPr>
          <p:cNvPr id="7" name="Rectangle 6"/>
          <p:cNvSpPr/>
          <p:nvPr/>
        </p:nvSpPr>
        <p:spPr>
          <a:xfrm>
            <a:off x="2562447" y="6539022"/>
            <a:ext cx="9172353"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48568" y="505399"/>
            <a:ext cx="10884471" cy="707886"/>
          </a:xfrm>
          <a:prstGeom prst="rect">
            <a:avLst/>
          </a:prstGeom>
          <a:noFill/>
        </p:spPr>
        <p:txBody>
          <a:bodyPr wrap="square" rtlCol="0">
            <a:spAutoFit/>
          </a:bodyPr>
          <a:lstStyle/>
          <a:p>
            <a:r>
              <a:rPr lang="en-US" sz="4000" dirty="0">
                <a:solidFill>
                  <a:schemeClr val="tx1">
                    <a:alpha val="38000"/>
                  </a:schemeClr>
                </a:solidFill>
                <a:latin typeface="Arial" panose="020B0604020202020204" pitchFamily="34" charset="0"/>
                <a:cs typeface="Arial" panose="020B0604020202020204" pitchFamily="34" charset="0"/>
              </a:rPr>
              <a:t>Legislation &amp; Policy</a:t>
            </a:r>
            <a:endParaRPr lang="en-GB" sz="4000" dirty="0">
              <a:solidFill>
                <a:schemeClr val="tx1">
                  <a:alpha val="38000"/>
                </a:schemeClr>
              </a:solidFill>
              <a:latin typeface="Arial" panose="020B0604020202020204" pitchFamily="34" charset="0"/>
              <a:cs typeface="Arial" panose="020B0604020202020204" pitchFamily="34" charset="0"/>
            </a:endParaRPr>
          </a:p>
        </p:txBody>
      </p:sp>
      <p:pic>
        <p:nvPicPr>
          <p:cNvPr id="9" name="Picture 8" descr="TME017-UK-UK-Map-Large.jpg"/>
          <p:cNvPicPr>
            <a:picLocks noChangeAspect="1"/>
          </p:cNvPicPr>
          <p:nvPr/>
        </p:nvPicPr>
        <p:blipFill>
          <a:blip r:embed="rId3"/>
          <a:stretch>
            <a:fillRect/>
          </a:stretch>
        </p:blipFill>
        <p:spPr>
          <a:xfrm>
            <a:off x="8032750" y="1676400"/>
            <a:ext cx="2948687" cy="3505200"/>
          </a:xfrm>
          <a:prstGeom prst="rect">
            <a:avLst/>
          </a:prstGeom>
        </p:spPr>
      </p:pic>
      <p:sp>
        <p:nvSpPr>
          <p:cNvPr id="10" name="TextBox 9"/>
          <p:cNvSpPr txBox="1"/>
          <p:nvPr/>
        </p:nvSpPr>
        <p:spPr>
          <a:xfrm rot="20960939">
            <a:off x="9673569" y="3501536"/>
            <a:ext cx="1972333" cy="1107996"/>
          </a:xfrm>
          <a:prstGeom prst="rect">
            <a:avLst/>
          </a:prstGeom>
          <a:noFill/>
        </p:spPr>
        <p:txBody>
          <a:bodyPr wrap="square" rtlCol="0">
            <a:spAutoFit/>
          </a:bodyPr>
          <a:lstStyle/>
          <a:p>
            <a:pPr marL="514350" indent="-514350"/>
            <a:r>
              <a:rPr lang="en-US" sz="3200" b="1" dirty="0">
                <a:latin typeface="Arial Black"/>
                <a:cs typeface="Arial Black"/>
              </a:rPr>
              <a:t> </a:t>
            </a:r>
            <a:r>
              <a:rPr lang="en-US" sz="6600" b="1" dirty="0">
                <a:latin typeface="Arial Black"/>
                <a:cs typeface="Arial Black"/>
              </a:rPr>
              <a:t>?</a:t>
            </a:r>
            <a:endParaRPr lang="en-GB" sz="6600" b="1" dirty="0">
              <a:latin typeface="Arial Black"/>
              <a:cs typeface="Arial Black"/>
            </a:endParaRPr>
          </a:p>
        </p:txBody>
      </p:sp>
      <p:sp>
        <p:nvSpPr>
          <p:cNvPr id="11" name="TextBox 10"/>
          <p:cNvSpPr txBox="1"/>
          <p:nvPr/>
        </p:nvSpPr>
        <p:spPr>
          <a:xfrm>
            <a:off x="237467" y="1473276"/>
            <a:ext cx="7217433" cy="3416320"/>
          </a:xfrm>
          <a:prstGeom prst="rect">
            <a:avLst/>
          </a:prstGeom>
          <a:noFill/>
        </p:spPr>
        <p:txBody>
          <a:bodyPr wrap="square" rtlCol="0">
            <a:spAutoFit/>
          </a:bodyPr>
          <a:lstStyle/>
          <a:p>
            <a:pPr marL="514350" indent="-514350"/>
            <a:r>
              <a:rPr lang="en-US" sz="2400" b="1" dirty="0">
                <a:latin typeface="Arial" panose="020B0604020202020204" pitchFamily="34" charset="0"/>
                <a:cs typeface="Arial" panose="020B0604020202020204" pitchFamily="34" charset="0"/>
              </a:rPr>
              <a:t>UK Circular Economy Going Forward</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UK Environment Secretary has undertaken to preserve commitments to move towards a Circular Economy following withdrawal from the EU.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EU Circular Economy policy will be supported by a UK equivalent.</a:t>
            </a:r>
          </a:p>
          <a:p>
            <a:endParaRPr lang="en-US" sz="2400"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5C4360B-B8AC-4A98-9882-FA9B5ED83342}"/>
              </a:ext>
            </a:extLst>
          </p:cNvPr>
          <p:cNvPicPr>
            <a:picLocks noChangeAspect="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521357" y="6116117"/>
            <a:ext cx="500071" cy="516284"/>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4652545"/>
      </p:ext>
    </p:extLst>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descr="map-of-scotland-vector-2698654.jpg"/>
          <p:cNvPicPr>
            <a:picLocks noChangeAspect="1"/>
          </p:cNvPicPr>
          <p:nvPr/>
        </p:nvPicPr>
        <p:blipFill>
          <a:blip r:embed="rId3"/>
          <a:stretch>
            <a:fillRect/>
          </a:stretch>
        </p:blipFill>
        <p:spPr>
          <a:xfrm>
            <a:off x="7362428" y="263431"/>
            <a:ext cx="3268980" cy="5907795"/>
          </a:xfrm>
          <a:prstGeom prst="rect">
            <a:avLst/>
          </a:prstGeom>
        </p:spPr>
      </p:pic>
      <p:sp>
        <p:nvSpPr>
          <p:cNvPr id="13" name="TextBox 12"/>
          <p:cNvSpPr txBox="1"/>
          <p:nvPr/>
        </p:nvSpPr>
        <p:spPr>
          <a:xfrm>
            <a:off x="148568" y="6136275"/>
            <a:ext cx="2477675" cy="553998"/>
          </a:xfrm>
          <a:prstGeom prst="rect">
            <a:avLst/>
          </a:prstGeom>
          <a:noFill/>
        </p:spPr>
        <p:txBody>
          <a:bodyPr wrap="square" rtlCol="0">
            <a:spAutoFit/>
          </a:bodyPr>
          <a:lstStyle/>
          <a:p>
            <a:r>
              <a:rPr lang="en-US" sz="1600" dirty="0">
                <a:latin typeface="Arial Black" panose="020B0A04020102020204" pitchFamily="34" charset="0"/>
              </a:rPr>
              <a:t>Circular Economy</a:t>
            </a:r>
          </a:p>
          <a:p>
            <a:r>
              <a:rPr lang="en-US" sz="1400" dirty="0">
                <a:latin typeface="Arial" panose="020B0604020202020204" pitchFamily="34" charset="0"/>
                <a:cs typeface="Arial" panose="020B0604020202020204" pitchFamily="34" charset="0"/>
              </a:rPr>
              <a:t>and the Construction Sector</a:t>
            </a:r>
            <a:endParaRPr lang="en-GB" sz="1400" dirty="0">
              <a:latin typeface="Arial" panose="020B0604020202020204" pitchFamily="34" charset="0"/>
              <a:cs typeface="Arial" panose="020B0604020202020204" pitchFamily="34" charset="0"/>
            </a:endParaRPr>
          </a:p>
        </p:txBody>
      </p:sp>
      <p:sp>
        <p:nvSpPr>
          <p:cNvPr id="7" name="Rectangle 6"/>
          <p:cNvSpPr/>
          <p:nvPr/>
        </p:nvSpPr>
        <p:spPr>
          <a:xfrm>
            <a:off x="2562447" y="6539022"/>
            <a:ext cx="9172353"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521357" y="6116117"/>
            <a:ext cx="500071" cy="516284"/>
          </a:xfrm>
          <a:prstGeom prst="rect">
            <a:avLst/>
          </a:prstGeom>
        </p:spPr>
      </p:pic>
      <p:sp>
        <p:nvSpPr>
          <p:cNvPr id="8" name="TextBox 7"/>
          <p:cNvSpPr txBox="1"/>
          <p:nvPr/>
        </p:nvSpPr>
        <p:spPr>
          <a:xfrm>
            <a:off x="148568" y="505399"/>
            <a:ext cx="10884471" cy="707886"/>
          </a:xfrm>
          <a:prstGeom prst="rect">
            <a:avLst/>
          </a:prstGeom>
          <a:noFill/>
        </p:spPr>
        <p:txBody>
          <a:bodyPr wrap="square" rtlCol="0">
            <a:spAutoFit/>
          </a:bodyPr>
          <a:lstStyle/>
          <a:p>
            <a:r>
              <a:rPr lang="en-US" sz="4000" dirty="0">
                <a:solidFill>
                  <a:schemeClr val="tx1">
                    <a:alpha val="38000"/>
                  </a:schemeClr>
                </a:solidFill>
                <a:latin typeface="Arial" panose="020B0604020202020204" pitchFamily="34" charset="0"/>
                <a:cs typeface="Arial" panose="020B0604020202020204" pitchFamily="34" charset="0"/>
              </a:rPr>
              <a:t>Legislation &amp; Policy</a:t>
            </a:r>
            <a:endParaRPr lang="en-GB" sz="4000" dirty="0">
              <a:solidFill>
                <a:schemeClr val="tx1">
                  <a:alpha val="38000"/>
                </a:schemeClr>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DFA2AF4-1050-47F9-9854-BFD0C77245DE}"/>
              </a:ext>
            </a:extLst>
          </p:cNvPr>
          <p:cNvSpPr txBox="1"/>
          <p:nvPr/>
        </p:nvSpPr>
        <p:spPr>
          <a:xfrm>
            <a:off x="237467" y="1473276"/>
            <a:ext cx="7217433" cy="3970318"/>
          </a:xfrm>
          <a:prstGeom prst="rect">
            <a:avLst/>
          </a:prstGeom>
          <a:noFill/>
        </p:spPr>
        <p:txBody>
          <a:bodyPr wrap="square" rtlCol="0">
            <a:spAutoFit/>
          </a:bodyPr>
          <a:lstStyle/>
          <a:p>
            <a:pPr marL="514350" indent="-514350"/>
            <a:r>
              <a:rPr lang="en-US" sz="2400" b="1" dirty="0">
                <a:latin typeface="Arial" panose="020B0604020202020204" pitchFamily="34" charset="0"/>
                <a:cs typeface="Arial" panose="020B0604020202020204" pitchFamily="34" charset="0"/>
              </a:rPr>
              <a:t>Scottish Strategy: ‘Making Things Last’</a:t>
            </a:r>
          </a:p>
          <a:p>
            <a:endParaRPr lang="en-US" sz="24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Making Things Last </a:t>
            </a:r>
            <a:r>
              <a:rPr lang="en-US" sz="2000" dirty="0">
                <a:latin typeface="Arial" panose="020B0604020202020204" pitchFamily="34" charset="0"/>
                <a:cs typeface="Arial" panose="020B0604020202020204" pitchFamily="34" charset="0"/>
              </a:rPr>
              <a:t>(2016) is Scotland’s first Circular Economy Strategy.</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It focusses on reducing waste in </a:t>
            </a:r>
            <a:r>
              <a:rPr lang="en-US" sz="2000" b="1" dirty="0">
                <a:latin typeface="Arial" panose="020B0604020202020204" pitchFamily="34" charset="0"/>
                <a:cs typeface="Arial" panose="020B0604020202020204" pitchFamily="34" charset="0"/>
              </a:rPr>
              <a:t>four </a:t>
            </a:r>
            <a:r>
              <a:rPr lang="en-US" sz="2000" dirty="0">
                <a:latin typeface="Arial" panose="020B0604020202020204" pitchFamily="34" charset="0"/>
                <a:cs typeface="Arial" panose="020B0604020202020204" pitchFamily="34" charset="0"/>
              </a:rPr>
              <a:t>key areas: </a:t>
            </a:r>
          </a:p>
          <a:p>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Food, &amp; Drink and the Broader Bio-Economy</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Remanufacture</a:t>
            </a: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Construction and the Built Environment</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Energy Infrastructure</a:t>
            </a:r>
          </a:p>
          <a:p>
            <a:endParaRPr lang="en-US" sz="24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BA58394-E81E-4B5B-AA81-EB5DEC32A5F4}"/>
              </a:ext>
            </a:extLst>
          </p:cNvPr>
          <p:cNvPicPr>
            <a:picLocks noChangeAspect="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0538936" y="4293440"/>
            <a:ext cx="1195864" cy="1594485"/>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26226551"/>
      </p:ext>
    </p:extLst>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TextBox 12"/>
          <p:cNvSpPr txBox="1"/>
          <p:nvPr/>
        </p:nvSpPr>
        <p:spPr>
          <a:xfrm>
            <a:off x="148568" y="6136275"/>
            <a:ext cx="2477675" cy="553998"/>
          </a:xfrm>
          <a:prstGeom prst="rect">
            <a:avLst/>
          </a:prstGeom>
          <a:noFill/>
        </p:spPr>
        <p:txBody>
          <a:bodyPr wrap="square" rtlCol="0">
            <a:spAutoFit/>
          </a:bodyPr>
          <a:lstStyle/>
          <a:p>
            <a:r>
              <a:rPr lang="en-US" sz="1600" dirty="0">
                <a:latin typeface="Arial Black" panose="020B0A04020102020204" pitchFamily="34" charset="0"/>
              </a:rPr>
              <a:t>Circular Economy</a:t>
            </a:r>
          </a:p>
          <a:p>
            <a:r>
              <a:rPr lang="en-US" sz="1400" dirty="0">
                <a:latin typeface="Arial" panose="020B0604020202020204" pitchFamily="34" charset="0"/>
                <a:cs typeface="Arial" panose="020B0604020202020204" pitchFamily="34" charset="0"/>
              </a:rPr>
              <a:t>and the Construction Sector</a:t>
            </a:r>
            <a:endParaRPr lang="en-GB" sz="1400" dirty="0">
              <a:latin typeface="Arial" panose="020B0604020202020204" pitchFamily="34" charset="0"/>
              <a:cs typeface="Arial" panose="020B0604020202020204" pitchFamily="34" charset="0"/>
            </a:endParaRPr>
          </a:p>
        </p:txBody>
      </p:sp>
      <p:sp>
        <p:nvSpPr>
          <p:cNvPr id="7" name="Rectangle 6"/>
          <p:cNvSpPr/>
          <p:nvPr/>
        </p:nvSpPr>
        <p:spPr>
          <a:xfrm>
            <a:off x="2562447" y="6539022"/>
            <a:ext cx="9172353"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48568" y="505399"/>
            <a:ext cx="10884471" cy="1446550"/>
          </a:xfrm>
          <a:prstGeom prst="rect">
            <a:avLst/>
          </a:prstGeom>
          <a:noFill/>
        </p:spPr>
        <p:txBody>
          <a:bodyPr wrap="square" rtlCol="0">
            <a:spAutoFit/>
          </a:bodyPr>
          <a:lstStyle/>
          <a:p>
            <a:r>
              <a:rPr lang="en-US" sz="4800" dirty="0">
                <a:latin typeface="Arial Black" panose="020B0A04020102020204" pitchFamily="34" charset="0"/>
              </a:rPr>
              <a:t>The Circular Economy</a:t>
            </a:r>
          </a:p>
          <a:p>
            <a:r>
              <a:rPr lang="en-US" sz="3800" dirty="0">
                <a:latin typeface="Arial" panose="020B0604020202020204" pitchFamily="34" charset="0"/>
                <a:cs typeface="Arial" panose="020B0604020202020204" pitchFamily="34" charset="0"/>
              </a:rPr>
              <a:t>&amp; the Construction Sector</a:t>
            </a:r>
            <a:endParaRPr lang="en-GB" sz="3800" dirty="0">
              <a:latin typeface="Arial" panose="020B0604020202020204" pitchFamily="34" charset="0"/>
              <a:cs typeface="Arial" panose="020B0604020202020204" pitchFamily="34" charset="0"/>
            </a:endParaRPr>
          </a:p>
        </p:txBody>
      </p:sp>
      <p:sp>
        <p:nvSpPr>
          <p:cNvPr id="6" name="TextBox 5"/>
          <p:cNvSpPr txBox="1"/>
          <p:nvPr/>
        </p:nvSpPr>
        <p:spPr>
          <a:xfrm>
            <a:off x="148567" y="2368218"/>
            <a:ext cx="10884471" cy="3170099"/>
          </a:xfrm>
          <a:prstGeom prst="rect">
            <a:avLst/>
          </a:prstGeom>
          <a:noFill/>
        </p:spPr>
        <p:txBody>
          <a:bodyPr wrap="square" rtlCol="0">
            <a:spAutoFit/>
          </a:bodyPr>
          <a:lstStyle/>
          <a:p>
            <a:r>
              <a:rPr lang="en-US" sz="2200" b="1" dirty="0">
                <a:latin typeface="Arial" panose="020B0604020202020204" pitchFamily="34" charset="0"/>
                <a:cs typeface="Arial" panose="020B0604020202020204" pitchFamily="34" charset="0"/>
              </a:rPr>
              <a:t>Session 1 </a:t>
            </a:r>
            <a:r>
              <a:rPr lang="en-US" sz="2200" dirty="0">
                <a:latin typeface="Arial" panose="020B0604020202020204" pitchFamily="34" charset="0"/>
                <a:cs typeface="Arial" panose="020B0604020202020204" pitchFamily="34" charset="0"/>
              </a:rPr>
              <a:t>(20 </a:t>
            </a:r>
            <a:r>
              <a:rPr lang="en-US" sz="2200" dirty="0" err="1">
                <a:latin typeface="Arial" panose="020B0604020202020204" pitchFamily="34" charset="0"/>
                <a:cs typeface="Arial" panose="020B0604020202020204" pitchFamily="34" charset="0"/>
              </a:rPr>
              <a:t>mins</a:t>
            </a:r>
            <a:r>
              <a:rPr lang="en-US" sz="2200" dirty="0">
                <a:latin typeface="Arial" panose="020B0604020202020204" pitchFamily="34" charset="0"/>
                <a:cs typeface="Arial" panose="020B0604020202020204" pitchFamily="34" charset="0"/>
              </a:rPr>
              <a:t>) -  ‘Introduction to the Circular Economy’	</a:t>
            </a:r>
          </a:p>
          <a:p>
            <a:endParaRPr lang="en-US" sz="2200" dirty="0">
              <a:latin typeface="Arial" panose="020B0604020202020204" pitchFamily="34" charset="0"/>
              <a:cs typeface="Arial" panose="020B0604020202020204" pitchFamily="34" charset="0"/>
            </a:endParaRPr>
          </a:p>
          <a:p>
            <a:r>
              <a:rPr lang="en-US" sz="2200" b="1" dirty="0">
                <a:latin typeface="Arial" panose="020B0604020202020204" pitchFamily="34" charset="0"/>
                <a:cs typeface="Arial" panose="020B0604020202020204" pitchFamily="34" charset="0"/>
              </a:rPr>
              <a:t>Session 2 </a:t>
            </a:r>
            <a:r>
              <a:rPr lang="en-US" sz="2200" dirty="0">
                <a:latin typeface="Arial" panose="020B0604020202020204" pitchFamily="34" charset="0"/>
                <a:cs typeface="Arial" panose="020B0604020202020204" pitchFamily="34" charset="0"/>
              </a:rPr>
              <a:t>(20 </a:t>
            </a:r>
            <a:r>
              <a:rPr lang="en-US" sz="2200" dirty="0" err="1">
                <a:latin typeface="Arial" panose="020B0604020202020204" pitchFamily="34" charset="0"/>
                <a:cs typeface="Arial" panose="020B0604020202020204" pitchFamily="34" charset="0"/>
              </a:rPr>
              <a:t>mins</a:t>
            </a:r>
            <a:r>
              <a:rPr lang="en-US" sz="2200" dirty="0">
                <a:latin typeface="Arial" panose="020B0604020202020204" pitchFamily="34" charset="0"/>
                <a:cs typeface="Arial" panose="020B0604020202020204" pitchFamily="34" charset="0"/>
              </a:rPr>
              <a:t>) - ‘Construction and the Circular Economy’ </a:t>
            </a:r>
          </a:p>
          <a:p>
            <a:endParaRPr lang="en-US" sz="2200" b="1" dirty="0">
              <a:latin typeface="Arial" panose="020B0604020202020204" pitchFamily="34" charset="0"/>
              <a:cs typeface="Arial" panose="020B0604020202020204" pitchFamily="34" charset="0"/>
            </a:endParaRPr>
          </a:p>
          <a:p>
            <a:r>
              <a:rPr lang="en-US" sz="2200" b="1" dirty="0">
                <a:latin typeface="Arial" panose="020B0604020202020204" pitchFamily="34" charset="0"/>
                <a:cs typeface="Arial" panose="020B0604020202020204" pitchFamily="34" charset="0"/>
              </a:rPr>
              <a:t>Session 3 </a:t>
            </a:r>
            <a:r>
              <a:rPr lang="en-US" sz="2200" dirty="0">
                <a:latin typeface="Arial" panose="020B0604020202020204" pitchFamily="34" charset="0"/>
                <a:cs typeface="Arial" panose="020B0604020202020204" pitchFamily="34" charset="0"/>
              </a:rPr>
              <a:t>(20mins) - </a:t>
            </a:r>
            <a:r>
              <a:rPr lang="en-US" sz="2200" dirty="0" smtClean="0">
                <a:latin typeface="Arial" panose="020B0604020202020204" pitchFamily="34" charset="0"/>
                <a:cs typeface="Arial" panose="020B0604020202020204" pitchFamily="34" charset="0"/>
              </a:rPr>
              <a:t>‘Rethinking Business Models in Construction’</a:t>
            </a:r>
            <a:endParaRPr lang="en-US" sz="22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000" i="1" dirty="0">
                <a:latin typeface="Arial" panose="020B0604020202020204" pitchFamily="34" charset="0"/>
                <a:cs typeface="Arial" panose="020B0604020202020204" pitchFamily="34" charset="0"/>
              </a:rPr>
              <a:t>	</a:t>
            </a:r>
            <a:r>
              <a:rPr lang="en-US" sz="2000" b="1" i="1" dirty="0">
                <a:latin typeface="Arial" panose="020B0604020202020204" pitchFamily="34" charset="0"/>
                <a:cs typeface="Arial" panose="020B0604020202020204" pitchFamily="34" charset="0"/>
              </a:rPr>
              <a:t>- break -</a:t>
            </a:r>
          </a:p>
          <a:p>
            <a:endParaRPr lang="en-US" sz="2300" dirty="0">
              <a:latin typeface="Arial" panose="020B0604020202020204" pitchFamily="34" charset="0"/>
              <a:cs typeface="Arial" panose="020B0604020202020204" pitchFamily="34" charset="0"/>
            </a:endParaRPr>
          </a:p>
          <a:p>
            <a:r>
              <a:rPr lang="en-US" sz="2200" b="1" dirty="0">
                <a:latin typeface="Arial" panose="020B0604020202020204" pitchFamily="34" charset="0"/>
                <a:cs typeface="Arial" panose="020B0604020202020204" pitchFamily="34" charset="0"/>
              </a:rPr>
              <a:t>Workshop</a:t>
            </a:r>
            <a:r>
              <a:rPr lang="en-US" sz="2200" dirty="0">
                <a:latin typeface="Arial" panose="020B0604020202020204" pitchFamily="34" charset="0"/>
                <a:cs typeface="Arial" panose="020B0604020202020204" pitchFamily="34" charset="0"/>
              </a:rPr>
              <a:t> (1 hr) - </a:t>
            </a:r>
            <a:r>
              <a:rPr lang="en-US" sz="2200" i="1" dirty="0">
                <a:latin typeface="Arial" panose="020B0604020202020204" pitchFamily="34" charset="0"/>
                <a:cs typeface="Arial" panose="020B0604020202020204" pitchFamily="34" charset="0"/>
              </a:rPr>
              <a:t>Exploration of Examples / Case Studies / Summary</a:t>
            </a:r>
            <a:endParaRPr lang="en-GB" sz="2200" i="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8DFFD7F-AA4C-4274-B0BF-D2CF3CA145BF}"/>
              </a:ext>
            </a:extLst>
          </p:cNvPr>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521357" y="6116117"/>
            <a:ext cx="500071" cy="516284"/>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20011602"/>
      </p:ext>
    </p:extLst>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TextBox 12"/>
          <p:cNvSpPr txBox="1"/>
          <p:nvPr/>
        </p:nvSpPr>
        <p:spPr>
          <a:xfrm>
            <a:off x="148568" y="6136275"/>
            <a:ext cx="2477675" cy="553998"/>
          </a:xfrm>
          <a:prstGeom prst="rect">
            <a:avLst/>
          </a:prstGeom>
          <a:noFill/>
        </p:spPr>
        <p:txBody>
          <a:bodyPr wrap="square" rtlCol="0">
            <a:spAutoFit/>
          </a:bodyPr>
          <a:lstStyle/>
          <a:p>
            <a:r>
              <a:rPr lang="en-US" sz="1600" dirty="0">
                <a:latin typeface="Arial Black" panose="020B0A04020102020204" pitchFamily="34" charset="0"/>
              </a:rPr>
              <a:t>Circular Economy</a:t>
            </a:r>
          </a:p>
          <a:p>
            <a:r>
              <a:rPr lang="en-US" sz="1400" dirty="0">
                <a:latin typeface="Arial" panose="020B0604020202020204" pitchFamily="34" charset="0"/>
                <a:cs typeface="Arial" panose="020B0604020202020204" pitchFamily="34" charset="0"/>
              </a:rPr>
              <a:t>and the Construction Sector</a:t>
            </a:r>
            <a:endParaRPr lang="en-GB" sz="1400" dirty="0">
              <a:latin typeface="Arial" panose="020B0604020202020204" pitchFamily="34" charset="0"/>
              <a:cs typeface="Arial" panose="020B0604020202020204" pitchFamily="34" charset="0"/>
            </a:endParaRPr>
          </a:p>
        </p:txBody>
      </p:sp>
      <p:sp>
        <p:nvSpPr>
          <p:cNvPr id="7" name="Rectangle 6"/>
          <p:cNvSpPr/>
          <p:nvPr/>
        </p:nvSpPr>
        <p:spPr>
          <a:xfrm>
            <a:off x="2562447" y="6539022"/>
            <a:ext cx="9172353"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24E67EE-D8E6-4E8A-B4BC-C428BAC7F8AB}"/>
              </a:ext>
            </a:extLst>
          </p:cNvPr>
          <p:cNvSpPr txBox="1"/>
          <p:nvPr/>
        </p:nvSpPr>
        <p:spPr>
          <a:xfrm>
            <a:off x="262867" y="2256487"/>
            <a:ext cx="6656263" cy="4708981"/>
          </a:xfrm>
          <a:prstGeom prst="rect">
            <a:avLst/>
          </a:prstGeom>
          <a:noFill/>
        </p:spPr>
        <p:txBody>
          <a:bodyPr wrap="square" rtlCol="0">
            <a:spAutoFit/>
          </a:bodyPr>
          <a:lstStyle/>
          <a:p>
            <a:pPr marL="514350" indent="-514350">
              <a:buFont typeface="Arial" panose="020B0604020202020204" pitchFamily="34" charset="0"/>
              <a:buChar char="•"/>
            </a:pPr>
            <a:r>
              <a:rPr lang="en-US" sz="2000" dirty="0">
                <a:latin typeface="Arial" panose="020B0604020202020204" pitchFamily="34" charset="0"/>
                <a:cs typeface="Arial" panose="020B0604020202020204" pitchFamily="34" charset="0"/>
              </a:rPr>
              <a:t>Recycling targets for construction waste – 70% by 2020</a:t>
            </a:r>
          </a:p>
          <a:p>
            <a:pPr marL="514350" indent="-5143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514350" indent="-514350">
              <a:buFont typeface="Arial" panose="020B0604020202020204" pitchFamily="34" charset="0"/>
              <a:buChar char="•"/>
            </a:pPr>
            <a:r>
              <a:rPr lang="en-US" sz="2000" dirty="0">
                <a:latin typeface="Arial" panose="020B0604020202020204" pitchFamily="34" charset="0"/>
                <a:cs typeface="Arial" panose="020B0604020202020204" pitchFamily="34" charset="0"/>
              </a:rPr>
              <a:t>Halving Waste to landfill – construction sector</a:t>
            </a:r>
          </a:p>
          <a:p>
            <a:pPr marL="514350" indent="-5143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514350" indent="-514350">
              <a:buFont typeface="Arial" panose="020B0604020202020204" pitchFamily="34" charset="0"/>
              <a:buChar char="•"/>
            </a:pPr>
            <a:r>
              <a:rPr lang="en-US" sz="2000" dirty="0">
                <a:latin typeface="Arial" panose="020B0604020202020204" pitchFamily="34" charset="0"/>
                <a:cs typeface="Arial" panose="020B0604020202020204" pitchFamily="34" charset="0"/>
              </a:rPr>
              <a:t>Love food – Hate Waste</a:t>
            </a:r>
          </a:p>
          <a:p>
            <a:pPr marL="514350" indent="-5143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514350" indent="-514350">
              <a:buFont typeface="Arial" panose="020B0604020202020204" pitchFamily="34" charset="0"/>
              <a:buChar char="•"/>
            </a:pPr>
            <a:r>
              <a:rPr lang="en-US" sz="2000" dirty="0">
                <a:latin typeface="Arial" panose="020B0604020202020204" pitchFamily="34" charset="0"/>
                <a:cs typeface="Arial" panose="020B0604020202020204" pitchFamily="34" charset="0"/>
              </a:rPr>
              <a:t>Landfill tax / bans</a:t>
            </a:r>
          </a:p>
          <a:p>
            <a:pPr marL="514350" indent="-5143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Several tools and approaches have been developed to support the construction sector tackle waste.</a:t>
            </a:r>
          </a:p>
          <a:p>
            <a:pPr marL="514350" indent="-514350">
              <a:buFont typeface="Arial" panose="020B0604020202020204" pitchFamily="34" charset="0"/>
              <a:buChar char="•"/>
            </a:pPr>
            <a:endParaRPr lang="en-US" sz="2000" b="1" dirty="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a:p>
            <a:pPr marL="514350" indent="-514350">
              <a:buFont typeface="Arial" panose="020B0604020202020204" pitchFamily="34" charset="0"/>
              <a:buChar char="•"/>
            </a:pPr>
            <a:endParaRPr lang="en-US" sz="2000" b="1" dirty="0">
              <a:latin typeface="Arial" panose="020B0604020202020204" pitchFamily="34" charset="0"/>
              <a:cs typeface="Arial" panose="020B0604020202020204" pitchFamily="34" charset="0"/>
            </a:endParaRPr>
          </a:p>
          <a:p>
            <a:pPr marL="514350" indent="-514350">
              <a:buFont typeface="Arial" panose="020B0604020202020204" pitchFamily="34" charset="0"/>
              <a:buChar char="•"/>
            </a:pPr>
            <a:endParaRPr lang="en-US" sz="2000"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280ADFA-A780-4705-BE53-5885C33A1FF2}"/>
              </a:ext>
            </a:extLst>
          </p:cNvPr>
          <p:cNvSpPr txBox="1"/>
          <p:nvPr/>
        </p:nvSpPr>
        <p:spPr>
          <a:xfrm>
            <a:off x="237467" y="1473276"/>
            <a:ext cx="7217433" cy="461665"/>
          </a:xfrm>
          <a:prstGeom prst="rect">
            <a:avLst/>
          </a:prstGeom>
          <a:noFill/>
        </p:spPr>
        <p:txBody>
          <a:bodyPr wrap="square" rtlCol="0">
            <a:spAutoFit/>
          </a:bodyPr>
          <a:lstStyle/>
          <a:p>
            <a:pPr marL="514350" indent="-514350"/>
            <a:r>
              <a:rPr lang="en-US" sz="2400" b="1" dirty="0">
                <a:latin typeface="Arial" panose="020B0604020202020204" pitchFamily="34" charset="0"/>
                <a:cs typeface="Arial" panose="020B0604020202020204" pitchFamily="34" charset="0"/>
              </a:rPr>
              <a:t>At the Heart of Waste Policy for 20 Years</a:t>
            </a:r>
          </a:p>
        </p:txBody>
      </p:sp>
      <p:pic>
        <p:nvPicPr>
          <p:cNvPr id="18" name="Picture 1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4391FE7-66C8-40E4-B38B-BCA7485D83B1}"/>
              </a:ext>
            </a:extLst>
          </p:cNvPr>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521357" y="6116117"/>
            <a:ext cx="500071" cy="516284"/>
          </a:xfrm>
          <a:prstGeom prst="rect">
            <a:avLst/>
          </a:prstGeom>
        </p:spPr>
      </p:pic>
      <p:grpSp>
        <p:nvGrpSpPr>
          <p:cNvPr id="6" name="Group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ADADC62-CD62-4507-9218-6CC91BD5C2E4}"/>
              </a:ext>
            </a:extLst>
          </p:cNvPr>
          <p:cNvGrpSpPr/>
          <p:nvPr/>
        </p:nvGrpSpPr>
        <p:grpSpPr>
          <a:xfrm>
            <a:off x="7426306" y="1513687"/>
            <a:ext cx="4308494" cy="4069010"/>
            <a:chOff x="7426306" y="1503855"/>
            <a:chExt cx="4308494" cy="4069010"/>
          </a:xfrm>
        </p:grpSpPr>
        <p:pic>
          <p:nvPicPr>
            <p:cNvPr id="2" name="Pictur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331A118-598C-4267-B94A-706DE2DF15E8}"/>
                </a:ext>
              </a:extLst>
            </p:cNvPr>
            <p:cNvPicPr>
              <a:picLocks noChangeAspect="1"/>
            </p:cNvPicPr>
            <p:nvPr/>
          </p:nvPicPr>
          <p:blipFill>
            <a:blip r:embed="rId4"/>
            <a:stretch>
              <a:fillRect/>
            </a:stretch>
          </p:blipFill>
          <p:spPr>
            <a:xfrm>
              <a:off x="8906933" y="1538996"/>
              <a:ext cx="2827867" cy="4033869"/>
            </a:xfrm>
            <a:prstGeom prst="rect">
              <a:avLst/>
            </a:prstGeom>
          </p:spPr>
        </p:pic>
        <p:pic>
          <p:nvPicPr>
            <p:cNvPr id="3" name="Pictur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10D6ECE-BCA8-4188-9824-DB13A751C546}"/>
                </a:ext>
              </a:extLst>
            </p:cNvPr>
            <p:cNvPicPr>
              <a:picLocks noChangeAspect="1"/>
            </p:cNvPicPr>
            <p:nvPr/>
          </p:nvPicPr>
          <p:blipFill rotWithShape="1">
            <a:blip r:embed="rId5"/>
            <a:srcRect l="8472" t="11732" r="7332" b="9878"/>
            <a:stretch/>
          </p:blipFill>
          <p:spPr>
            <a:xfrm>
              <a:off x="7426306" y="1503855"/>
              <a:ext cx="1373172" cy="953944"/>
            </a:xfrm>
            <a:prstGeom prst="rect">
              <a:avLst/>
            </a:prstGeom>
          </p:spPr>
        </p:pic>
        <p:pic>
          <p:nvPicPr>
            <p:cNvPr id="4" name="Picture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BD6E912-6D61-4F2A-B5AD-7B88E0E9A3BE}"/>
                </a:ext>
              </a:extLst>
            </p:cNvPr>
            <p:cNvPicPr>
              <a:picLocks noChangeAspect="1"/>
            </p:cNvPicPr>
            <p:nvPr/>
          </p:nvPicPr>
          <p:blipFill>
            <a:blip r:embed="rId6"/>
            <a:stretch>
              <a:fillRect/>
            </a:stretch>
          </p:blipFill>
          <p:spPr>
            <a:xfrm>
              <a:off x="7549614" y="2759854"/>
              <a:ext cx="1249864" cy="1249864"/>
            </a:xfrm>
            <a:prstGeom prst="rect">
              <a:avLst/>
            </a:prstGeom>
          </p:spPr>
        </p:pic>
        <p:pic>
          <p:nvPicPr>
            <p:cNvPr id="5" name="Picture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1E159B8-52EB-4B9B-8040-AE9EF7206D56}"/>
                </a:ext>
              </a:extLst>
            </p:cNvPr>
            <p:cNvPicPr>
              <a:picLocks noChangeAspect="1"/>
            </p:cNvPicPr>
            <p:nvPr/>
          </p:nvPicPr>
          <p:blipFill>
            <a:blip r:embed="rId7"/>
            <a:stretch>
              <a:fillRect/>
            </a:stretch>
          </p:blipFill>
          <p:spPr>
            <a:xfrm>
              <a:off x="7549615" y="4281314"/>
              <a:ext cx="1249863" cy="1249863"/>
            </a:xfrm>
            <a:prstGeom prst="rect">
              <a:avLst/>
            </a:prstGeom>
          </p:spPr>
        </p:pic>
      </p:grpSp>
      <p:sp>
        <p:nvSpPr>
          <p:cNvPr id="12" name="TextBox 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E130D15-AD09-4B96-A90D-9AA44E6E7987}"/>
              </a:ext>
            </a:extLst>
          </p:cNvPr>
          <p:cNvSpPr txBox="1"/>
          <p:nvPr/>
        </p:nvSpPr>
        <p:spPr>
          <a:xfrm>
            <a:off x="148568" y="505399"/>
            <a:ext cx="10884471" cy="707886"/>
          </a:xfrm>
          <a:prstGeom prst="rect">
            <a:avLst/>
          </a:prstGeom>
          <a:noFill/>
        </p:spPr>
        <p:txBody>
          <a:bodyPr wrap="square" rtlCol="0">
            <a:spAutoFit/>
          </a:bodyPr>
          <a:lstStyle/>
          <a:p>
            <a:r>
              <a:rPr lang="en-US" sz="4000" dirty="0">
                <a:solidFill>
                  <a:schemeClr val="tx1">
                    <a:alpha val="38000"/>
                  </a:schemeClr>
                </a:solidFill>
                <a:latin typeface="Arial" panose="020B0604020202020204" pitchFamily="34" charset="0"/>
                <a:cs typeface="Arial" panose="020B0604020202020204" pitchFamily="34" charset="0"/>
              </a:rPr>
              <a:t>Legislation &amp; Policy</a:t>
            </a:r>
            <a:endParaRPr lang="en-GB" sz="4000" dirty="0">
              <a:solidFill>
                <a:schemeClr val="tx1">
                  <a:alpha val="38000"/>
                </a:schemeClr>
              </a:solidFill>
              <a:latin typeface="Arial" panose="020B0604020202020204" pitchFamily="34" charset="0"/>
              <a:cs typeface="Arial" panose="020B0604020202020204"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64344516"/>
      </p:ext>
    </p:extLst>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TextBox 12"/>
          <p:cNvSpPr txBox="1"/>
          <p:nvPr/>
        </p:nvSpPr>
        <p:spPr>
          <a:xfrm>
            <a:off x="148568" y="6136275"/>
            <a:ext cx="2477675" cy="553998"/>
          </a:xfrm>
          <a:prstGeom prst="rect">
            <a:avLst/>
          </a:prstGeom>
          <a:noFill/>
        </p:spPr>
        <p:txBody>
          <a:bodyPr wrap="square" rtlCol="0">
            <a:spAutoFit/>
          </a:bodyPr>
          <a:lstStyle/>
          <a:p>
            <a:r>
              <a:rPr lang="en-US" sz="1600" dirty="0">
                <a:latin typeface="Arial Black" panose="020B0A04020102020204" pitchFamily="34" charset="0"/>
              </a:rPr>
              <a:t>Circular Economy</a:t>
            </a:r>
          </a:p>
          <a:p>
            <a:r>
              <a:rPr lang="en-US" sz="1400" dirty="0">
                <a:latin typeface="Arial" panose="020B0604020202020204" pitchFamily="34" charset="0"/>
                <a:cs typeface="Arial" panose="020B0604020202020204" pitchFamily="34" charset="0"/>
              </a:rPr>
              <a:t>and the Construction Sector</a:t>
            </a:r>
            <a:endParaRPr lang="en-GB" sz="1400" dirty="0">
              <a:latin typeface="Arial" panose="020B0604020202020204" pitchFamily="34" charset="0"/>
              <a:cs typeface="Arial" panose="020B0604020202020204" pitchFamily="34" charset="0"/>
            </a:endParaRPr>
          </a:p>
        </p:txBody>
      </p:sp>
      <p:sp>
        <p:nvSpPr>
          <p:cNvPr id="7" name="Rectangle 6"/>
          <p:cNvSpPr/>
          <p:nvPr/>
        </p:nvSpPr>
        <p:spPr>
          <a:xfrm>
            <a:off x="2562447" y="6539022"/>
            <a:ext cx="9172353"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49BAE05-AEB9-42DB-95EA-72B4ACB3DCEE}"/>
              </a:ext>
            </a:extLst>
          </p:cNvPr>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341426" y="1663290"/>
            <a:ext cx="2872265" cy="3829687"/>
          </a:xfrm>
          <a:prstGeom prst="rect">
            <a:avLst/>
          </a:prstGeom>
        </p:spPr>
      </p:pic>
      <p:sp>
        <p:nvSpPr>
          <p:cNvPr id="10" name="TextBox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D2A47CC-B54A-4D37-B12E-AA9713B35B8B}"/>
              </a:ext>
            </a:extLst>
          </p:cNvPr>
          <p:cNvSpPr txBox="1"/>
          <p:nvPr/>
        </p:nvSpPr>
        <p:spPr>
          <a:xfrm>
            <a:off x="237467" y="1473276"/>
            <a:ext cx="6881088" cy="4339650"/>
          </a:xfrm>
          <a:prstGeom prst="rect">
            <a:avLst/>
          </a:prstGeom>
          <a:noFill/>
        </p:spPr>
        <p:txBody>
          <a:bodyPr wrap="square" rtlCol="0">
            <a:spAutoFit/>
          </a:bodyPr>
          <a:lstStyle/>
          <a:p>
            <a:pPr marL="514350" indent="-514350"/>
            <a:endParaRPr lang="en-US" sz="2400" b="1" dirty="0">
              <a:latin typeface="Arial" panose="020B0604020202020204" pitchFamily="34" charset="0"/>
              <a:cs typeface="Arial" panose="020B0604020202020204" pitchFamily="34" charset="0"/>
            </a:endParaRPr>
          </a:p>
          <a:p>
            <a:pPr marL="514350" indent="-514350"/>
            <a:endParaRPr lang="en-US" sz="2400" b="1" dirty="0">
              <a:latin typeface="Arial" panose="020B0604020202020204" pitchFamily="34" charset="0"/>
              <a:cs typeface="Arial" panose="020B0604020202020204" pitchFamily="34" charset="0"/>
            </a:endParaRPr>
          </a:p>
          <a:p>
            <a:pPr marL="514350" indent="-514350"/>
            <a:endParaRPr lang="en-US" sz="2400" dirty="0">
              <a:latin typeface="Arial" panose="020B0604020202020204" pitchFamily="34" charset="0"/>
              <a:cs typeface="Arial" panose="020B0604020202020204" pitchFamily="34" charset="0"/>
            </a:endParaRPr>
          </a:p>
          <a:p>
            <a:pPr indent="-514350"/>
            <a:r>
              <a:rPr lang="en-US" sz="3200" b="1" dirty="0">
                <a:latin typeface="Arial" panose="020B0604020202020204" pitchFamily="34" charset="0"/>
                <a:cs typeface="Arial" panose="020B0604020202020204" pitchFamily="34" charset="0"/>
              </a:rPr>
              <a:t>Q: </a:t>
            </a:r>
            <a:r>
              <a:rPr lang="en-US" sz="3200" i="1" dirty="0">
                <a:latin typeface="Arial" panose="020B0604020202020204" pitchFamily="34" charset="0"/>
                <a:cs typeface="Arial" panose="020B0604020202020204" pitchFamily="34" charset="0"/>
              </a:rPr>
              <a:t>Why is </a:t>
            </a:r>
            <a:r>
              <a:rPr lang="en-US" sz="3200" b="1" i="1" dirty="0">
                <a:latin typeface="Arial" panose="020B0604020202020204" pitchFamily="34" charset="0"/>
                <a:cs typeface="Arial" panose="020B0604020202020204" pitchFamily="34" charset="0"/>
              </a:rPr>
              <a:t>Construction and the Built Environment </a:t>
            </a:r>
            <a:r>
              <a:rPr lang="en-US" sz="3200" i="1" dirty="0">
                <a:latin typeface="Arial" panose="020B0604020202020204" pitchFamily="34" charset="0"/>
                <a:cs typeface="Arial" panose="020B0604020202020204" pitchFamily="34" charset="0"/>
              </a:rPr>
              <a:t>targeted by the Circular Economy Strategy?</a:t>
            </a:r>
          </a:p>
          <a:p>
            <a:endParaRPr lang="en-US" sz="2400" b="1"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7FCDFB8-0555-4DDE-8517-26D9F5F8F6C2}"/>
              </a:ext>
            </a:extLst>
          </p:cNvPr>
          <p:cNvPicPr>
            <a:picLocks noChangeAspect="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521357" y="6116117"/>
            <a:ext cx="500071" cy="516284"/>
          </a:xfrm>
          <a:prstGeom prst="rect">
            <a:avLst/>
          </a:prstGeom>
        </p:spPr>
      </p:pic>
      <p:sp>
        <p:nvSpPr>
          <p:cNvPr id="12" name="TextBox 11"/>
          <p:cNvSpPr txBox="1"/>
          <p:nvPr/>
        </p:nvSpPr>
        <p:spPr>
          <a:xfrm>
            <a:off x="148568" y="505399"/>
            <a:ext cx="10884471" cy="769441"/>
          </a:xfrm>
          <a:prstGeom prst="rect">
            <a:avLst/>
          </a:prstGeom>
          <a:noFill/>
        </p:spPr>
        <p:txBody>
          <a:bodyPr wrap="square" rtlCol="0">
            <a:spAutoFit/>
          </a:bodyPr>
          <a:lstStyle/>
          <a:p>
            <a:r>
              <a:rPr lang="en-US" sz="4400" dirty="0">
                <a:solidFill>
                  <a:schemeClr val="tx1">
                    <a:alpha val="38000"/>
                  </a:schemeClr>
                </a:solidFill>
                <a:latin typeface="Arial" panose="020B0604020202020204" pitchFamily="34" charset="0"/>
                <a:cs typeface="Arial" panose="020B0604020202020204" pitchFamily="34" charset="0"/>
              </a:rPr>
              <a:t>Legislation &amp; Policy</a:t>
            </a:r>
            <a:endParaRPr lang="en-GB" sz="4400" dirty="0">
              <a:solidFill>
                <a:schemeClr val="tx1">
                  <a:alpha val="38000"/>
                </a:schemeClr>
              </a:solidFill>
              <a:latin typeface="Arial" panose="020B0604020202020204" pitchFamily="34" charset="0"/>
              <a:cs typeface="Arial" panose="020B0604020202020204"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3331933"/>
      </p:ext>
    </p:extLst>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b="15592"/>
          <a:stretch/>
        </p:blipFill>
        <p:spPr>
          <a:xfrm>
            <a:off x="0" y="0"/>
            <a:ext cx="12192000" cy="6858000"/>
          </a:xfrm>
          <a:prstGeom prst="rect">
            <a:avLst/>
          </a:prstGeom>
        </p:spPr>
      </p:pic>
      <p:sp>
        <p:nvSpPr>
          <p:cNvPr id="8" name="TextBox 7"/>
          <p:cNvSpPr txBox="1"/>
          <p:nvPr/>
        </p:nvSpPr>
        <p:spPr>
          <a:xfrm>
            <a:off x="3356810" y="-564045"/>
            <a:ext cx="9865895" cy="2431435"/>
          </a:xfrm>
          <a:prstGeom prst="rect">
            <a:avLst/>
          </a:prstGeom>
          <a:noFill/>
        </p:spPr>
        <p:txBody>
          <a:bodyPr wrap="square" rtlCol="0">
            <a:spAutoFit/>
          </a:bodyPr>
          <a:lstStyle/>
          <a:p>
            <a:endParaRPr lang="en-US" sz="4400" dirty="0">
              <a:solidFill>
                <a:schemeClr val="tx1">
                  <a:alpha val="38000"/>
                </a:schemeClr>
              </a:solidFill>
              <a:latin typeface="Arial" panose="020B0604020202020204" pitchFamily="34" charset="0"/>
              <a:cs typeface="Arial" panose="020B0604020202020204" pitchFamily="34" charset="0"/>
            </a:endParaRPr>
          </a:p>
          <a:p>
            <a:r>
              <a:rPr lang="en-US" sz="5400" dirty="0">
                <a:latin typeface="Arial Black" panose="020B0A04020102020204" pitchFamily="34" charset="0"/>
                <a:cs typeface="Arial" panose="020B0604020202020204" pitchFamily="34" charset="0"/>
              </a:rPr>
              <a:t>The Problem of Waste 			in Construction…</a:t>
            </a:r>
            <a:endParaRPr lang="en-GB" sz="5400" dirty="0">
              <a:latin typeface="Arial Black" panose="020B0A04020102020204" pitchFamily="34" charset="0"/>
              <a:cs typeface="Arial" panose="020B0604020202020204"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73746203"/>
      </p:ext>
    </p:extLst>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TextBox 12"/>
          <p:cNvSpPr txBox="1"/>
          <p:nvPr/>
        </p:nvSpPr>
        <p:spPr>
          <a:xfrm>
            <a:off x="148568" y="6136275"/>
            <a:ext cx="2477675" cy="553998"/>
          </a:xfrm>
          <a:prstGeom prst="rect">
            <a:avLst/>
          </a:prstGeom>
          <a:noFill/>
        </p:spPr>
        <p:txBody>
          <a:bodyPr wrap="square" rtlCol="0">
            <a:spAutoFit/>
          </a:bodyPr>
          <a:lstStyle/>
          <a:p>
            <a:r>
              <a:rPr lang="en-US" sz="1600" dirty="0">
                <a:latin typeface="Arial Black" panose="020B0A04020102020204" pitchFamily="34" charset="0"/>
              </a:rPr>
              <a:t>Circular Economy</a:t>
            </a:r>
          </a:p>
          <a:p>
            <a:r>
              <a:rPr lang="en-US" sz="1400" dirty="0">
                <a:latin typeface="Arial" panose="020B0604020202020204" pitchFamily="34" charset="0"/>
                <a:cs typeface="Arial" panose="020B0604020202020204" pitchFamily="34" charset="0"/>
              </a:rPr>
              <a:t>and the Construction Sector</a:t>
            </a:r>
            <a:endParaRPr lang="en-GB" sz="1400" dirty="0">
              <a:latin typeface="Arial" panose="020B0604020202020204" pitchFamily="34" charset="0"/>
              <a:cs typeface="Arial" panose="020B0604020202020204" pitchFamily="34" charset="0"/>
            </a:endParaRPr>
          </a:p>
        </p:txBody>
      </p:sp>
      <p:sp>
        <p:nvSpPr>
          <p:cNvPr id="7" name="Rectangle 6"/>
          <p:cNvSpPr/>
          <p:nvPr/>
        </p:nvSpPr>
        <p:spPr>
          <a:xfrm>
            <a:off x="2562447" y="6539022"/>
            <a:ext cx="9172353"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48568" y="505399"/>
            <a:ext cx="10884471" cy="646331"/>
          </a:xfrm>
          <a:prstGeom prst="rect">
            <a:avLst/>
          </a:prstGeom>
          <a:noFill/>
        </p:spPr>
        <p:txBody>
          <a:bodyPr wrap="square" rtlCol="0">
            <a:spAutoFit/>
          </a:bodyPr>
          <a:lstStyle/>
          <a:p>
            <a:r>
              <a:rPr lang="en-US" sz="3600" dirty="0">
                <a:solidFill>
                  <a:schemeClr val="tx1">
                    <a:alpha val="38000"/>
                  </a:schemeClr>
                </a:solidFill>
                <a:latin typeface="Arial" panose="020B0604020202020204" pitchFamily="34" charset="0"/>
                <a:cs typeface="Arial" panose="020B0604020202020204" pitchFamily="34" charset="0"/>
              </a:rPr>
              <a:t>The Problem of Waste in Construction</a:t>
            </a:r>
            <a:endParaRPr lang="en-GB" sz="3600" dirty="0">
              <a:solidFill>
                <a:schemeClr val="tx1">
                  <a:alpha val="38000"/>
                </a:schemeClr>
              </a:solidFill>
              <a:latin typeface="Arial" panose="020B0604020202020204" pitchFamily="34" charset="0"/>
              <a:cs typeface="Arial" panose="020B0604020202020204" pitchFamily="34" charset="0"/>
            </a:endParaRPr>
          </a:p>
        </p:txBody>
      </p:sp>
      <p:pic>
        <p:nvPicPr>
          <p:cNvPr id="8" name="Picture 7" descr="Construction Industry Waste Share.jpg"/>
          <p:cNvPicPr>
            <a:picLocks noChangeAspect="1"/>
          </p:cNvPicPr>
          <p:nvPr/>
        </p:nvPicPr>
        <p:blipFill>
          <a:blip r:embed="rId3"/>
          <a:srcRect b="20461"/>
          <a:stretch>
            <a:fillRect/>
          </a:stretch>
        </p:blipFill>
        <p:spPr>
          <a:xfrm>
            <a:off x="177800" y="2219913"/>
            <a:ext cx="9441247" cy="3248693"/>
          </a:xfrm>
          <a:prstGeom prst="rect">
            <a:avLst/>
          </a:prstGeom>
        </p:spPr>
      </p:pic>
      <p:sp>
        <p:nvSpPr>
          <p:cNvPr id="9" name="TextBox 8"/>
          <p:cNvSpPr txBox="1"/>
          <p:nvPr/>
        </p:nvSpPr>
        <p:spPr>
          <a:xfrm>
            <a:off x="173967" y="5582982"/>
            <a:ext cx="3636033" cy="338554"/>
          </a:xfrm>
          <a:prstGeom prst="rect">
            <a:avLst/>
          </a:prstGeom>
          <a:noFill/>
        </p:spPr>
        <p:txBody>
          <a:bodyPr wrap="square" rtlCol="0">
            <a:spAutoFit/>
          </a:bodyPr>
          <a:lstStyle/>
          <a:p>
            <a:pPr marL="514350" indent="-514350"/>
            <a:r>
              <a:rPr lang="en-US" sz="1600" dirty="0">
                <a:latin typeface="Arial" panose="020B0604020202020204" pitchFamily="34" charset="0"/>
                <a:cs typeface="Arial" panose="020B0604020202020204" pitchFamily="34" charset="0"/>
              </a:rPr>
              <a:t>Source: Zero Waste Scotland (2017)</a:t>
            </a:r>
            <a:endParaRPr lang="en-GB" sz="1600" dirty="0">
              <a:latin typeface="Arial" panose="020B0604020202020204" pitchFamily="34" charset="0"/>
              <a:cs typeface="Arial" panose="020B0604020202020204" pitchFamily="34" charset="0"/>
            </a:endParaRPr>
          </a:p>
        </p:txBody>
      </p:sp>
      <p:grpSp>
        <p:nvGrpSpPr>
          <p:cNvPr id="15" name="Group 14"/>
          <p:cNvGrpSpPr/>
          <p:nvPr/>
        </p:nvGrpSpPr>
        <p:grpSpPr>
          <a:xfrm>
            <a:off x="9626600" y="2489609"/>
            <a:ext cx="2489200" cy="2892076"/>
            <a:chOff x="9702800" y="1473200"/>
            <a:chExt cx="2197100" cy="2552700"/>
          </a:xfrm>
        </p:grpSpPr>
        <p:pic>
          <p:nvPicPr>
            <p:cNvPr id="11" name="Picture 10" descr="Construction Industry Waste Share.jpg"/>
            <p:cNvPicPr>
              <a:picLocks noChangeAspect="1"/>
            </p:cNvPicPr>
            <p:nvPr/>
          </p:nvPicPr>
          <p:blipFill>
            <a:blip r:embed="rId3"/>
            <a:srcRect l="39010" t="79850" r="42292" b="-61"/>
            <a:stretch>
              <a:fillRect/>
            </a:stretch>
          </p:blipFill>
          <p:spPr>
            <a:xfrm>
              <a:off x="9715500" y="2374900"/>
              <a:ext cx="1765300" cy="825500"/>
            </a:xfrm>
            <a:prstGeom prst="rect">
              <a:avLst/>
            </a:prstGeom>
          </p:spPr>
        </p:pic>
        <p:pic>
          <p:nvPicPr>
            <p:cNvPr id="12" name="Picture 11" descr="Construction Industry Waste Share.jpg"/>
            <p:cNvPicPr>
              <a:picLocks noChangeAspect="1"/>
            </p:cNvPicPr>
            <p:nvPr/>
          </p:nvPicPr>
          <p:blipFill>
            <a:blip r:embed="rId3"/>
            <a:srcRect l="8609" t="78606" r="68120" b="-61"/>
            <a:stretch>
              <a:fillRect/>
            </a:stretch>
          </p:blipFill>
          <p:spPr>
            <a:xfrm>
              <a:off x="9702800" y="1473200"/>
              <a:ext cx="2197100" cy="876300"/>
            </a:xfrm>
            <a:prstGeom prst="rect">
              <a:avLst/>
            </a:prstGeom>
          </p:spPr>
        </p:pic>
        <p:pic>
          <p:nvPicPr>
            <p:cNvPr id="14" name="Picture 13" descr="Construction Industry Waste Share.jpg"/>
            <p:cNvPicPr>
              <a:picLocks noChangeAspect="1"/>
            </p:cNvPicPr>
            <p:nvPr/>
          </p:nvPicPr>
          <p:blipFill>
            <a:blip r:embed="rId3"/>
            <a:srcRect l="69141" t="80161" r="13372" b="-61"/>
            <a:stretch>
              <a:fillRect/>
            </a:stretch>
          </p:blipFill>
          <p:spPr>
            <a:xfrm>
              <a:off x="9715500" y="3213100"/>
              <a:ext cx="1651000" cy="812800"/>
            </a:xfrm>
            <a:prstGeom prst="rect">
              <a:avLst/>
            </a:prstGeom>
          </p:spPr>
        </p:pic>
      </p:grpSp>
      <p:sp>
        <p:nvSpPr>
          <p:cNvPr id="17" name="TextBox 16"/>
          <p:cNvSpPr txBox="1"/>
          <p:nvPr/>
        </p:nvSpPr>
        <p:spPr>
          <a:xfrm>
            <a:off x="237467" y="1266511"/>
            <a:ext cx="9147833" cy="738664"/>
          </a:xfrm>
          <a:prstGeom prst="rect">
            <a:avLst/>
          </a:prstGeom>
          <a:noFill/>
        </p:spPr>
        <p:txBody>
          <a:bodyPr wrap="square" rtlCol="0">
            <a:spAutoFit/>
          </a:bodyPr>
          <a:lstStyle/>
          <a:p>
            <a:pPr marL="514350" indent="-514350"/>
            <a:r>
              <a:rPr lang="en-US" sz="2400" b="1" dirty="0">
                <a:latin typeface="Arial" panose="020B0604020202020204" pitchFamily="34" charset="0"/>
                <a:cs typeface="Arial" panose="020B0604020202020204" pitchFamily="34" charset="0"/>
              </a:rPr>
              <a:t>Share of </a:t>
            </a:r>
            <a:r>
              <a:rPr lang="en-US" sz="2400" b="1" dirty="0" smtClean="0">
                <a:latin typeface="Arial" panose="020B0604020202020204" pitchFamily="34" charset="0"/>
                <a:cs typeface="Arial" panose="020B0604020202020204" pitchFamily="34" charset="0"/>
              </a:rPr>
              <a:t>Waste</a:t>
            </a:r>
          </a:p>
          <a:p>
            <a:pPr marL="514350" indent="-514350"/>
            <a:r>
              <a:rPr lang="en-US" dirty="0" smtClean="0">
                <a:latin typeface="Arial" panose="020B0604020202020204" pitchFamily="34" charset="0"/>
                <a:cs typeface="Arial" panose="020B0604020202020204" pitchFamily="34" charset="0"/>
              </a:rPr>
              <a:t>Contribution </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Tonnes</a:t>
            </a:r>
            <a:r>
              <a:rPr lang="en-US" dirty="0">
                <a:latin typeface="Arial" panose="020B0604020202020204" pitchFamily="34" charset="0"/>
                <a:cs typeface="Arial" panose="020B0604020202020204" pitchFamily="34" charset="0"/>
              </a:rPr>
              <a:t>) of Scotland’s Major Economic Sectors </a:t>
            </a:r>
            <a:endParaRPr lang="en-GB"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AD869C8-CE4F-4554-B38A-9FE508C7EAE1}"/>
              </a:ext>
            </a:extLst>
          </p:cNvPr>
          <p:cNvPicPr>
            <a:picLocks noChangeAspect="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521357" y="6116117"/>
            <a:ext cx="500071" cy="516284"/>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27320868"/>
      </p:ext>
    </p:extLst>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TextBox 12"/>
          <p:cNvSpPr txBox="1"/>
          <p:nvPr/>
        </p:nvSpPr>
        <p:spPr>
          <a:xfrm>
            <a:off x="148568" y="6136275"/>
            <a:ext cx="2477675" cy="553998"/>
          </a:xfrm>
          <a:prstGeom prst="rect">
            <a:avLst/>
          </a:prstGeom>
          <a:noFill/>
        </p:spPr>
        <p:txBody>
          <a:bodyPr wrap="square" rtlCol="0">
            <a:spAutoFit/>
          </a:bodyPr>
          <a:lstStyle/>
          <a:p>
            <a:r>
              <a:rPr lang="en-US" sz="1600" dirty="0">
                <a:latin typeface="Arial Black" panose="020B0A04020102020204" pitchFamily="34" charset="0"/>
              </a:rPr>
              <a:t>Circular Economy</a:t>
            </a:r>
          </a:p>
          <a:p>
            <a:r>
              <a:rPr lang="en-US" sz="1400" dirty="0">
                <a:latin typeface="Arial" panose="020B0604020202020204" pitchFamily="34" charset="0"/>
                <a:cs typeface="Arial" panose="020B0604020202020204" pitchFamily="34" charset="0"/>
              </a:rPr>
              <a:t>and the Construction Sector</a:t>
            </a:r>
            <a:endParaRPr lang="en-GB" sz="1400" dirty="0">
              <a:latin typeface="Arial" panose="020B0604020202020204" pitchFamily="34" charset="0"/>
              <a:cs typeface="Arial" panose="020B0604020202020204" pitchFamily="34" charset="0"/>
            </a:endParaRPr>
          </a:p>
        </p:txBody>
      </p:sp>
      <p:sp>
        <p:nvSpPr>
          <p:cNvPr id="7" name="Rectangle 6"/>
          <p:cNvSpPr/>
          <p:nvPr/>
        </p:nvSpPr>
        <p:spPr>
          <a:xfrm>
            <a:off x="2562447" y="6539022"/>
            <a:ext cx="9172353"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7567283" y="6074720"/>
            <a:ext cx="3636033" cy="338554"/>
          </a:xfrm>
          <a:prstGeom prst="rect">
            <a:avLst/>
          </a:prstGeom>
          <a:noFill/>
        </p:spPr>
        <p:txBody>
          <a:bodyPr wrap="square" rtlCol="0">
            <a:spAutoFit/>
          </a:bodyPr>
          <a:lstStyle/>
          <a:p>
            <a:pPr marL="514350" indent="-514350"/>
            <a:r>
              <a:rPr lang="en-US" sz="1600" dirty="0">
                <a:latin typeface="Arial" panose="020B0604020202020204" pitchFamily="34" charset="0"/>
                <a:cs typeface="Arial" panose="020B0604020202020204" pitchFamily="34" charset="0"/>
              </a:rPr>
              <a:t>Source: materialflows.net (2017)</a:t>
            </a:r>
            <a:endParaRPr lang="en-GB" sz="1600"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AD869C8-CE4F-4554-B38A-9FE508C7EAE1}"/>
              </a:ext>
            </a:extLst>
          </p:cNvPr>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521357" y="6116117"/>
            <a:ext cx="500071" cy="516284"/>
          </a:xfrm>
          <a:prstGeom prst="rect">
            <a:avLst/>
          </a:prstGeom>
        </p:spPr>
      </p:pic>
      <p:pic>
        <p:nvPicPr>
          <p:cNvPr id="3" name="Pictur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3DFA108-BDD8-4702-A99F-35FA87458955}"/>
              </a:ext>
            </a:extLst>
          </p:cNvPr>
          <p:cNvPicPr>
            <a:picLocks noChangeAspect="1"/>
          </p:cNvPicPr>
          <p:nvPr/>
        </p:nvPicPr>
        <p:blipFill>
          <a:blip r:embed="rId4"/>
          <a:stretch>
            <a:fillRect/>
          </a:stretch>
        </p:blipFill>
        <p:spPr>
          <a:xfrm>
            <a:off x="0" y="3008570"/>
            <a:ext cx="7567283" cy="2603691"/>
          </a:xfrm>
          <a:prstGeom prst="rect">
            <a:avLst/>
          </a:prstGeom>
        </p:spPr>
      </p:pic>
      <p:pic>
        <p:nvPicPr>
          <p:cNvPr id="2" name="Pictur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49ED3ED-D797-408C-80BE-0FFF898F9CE5}"/>
              </a:ext>
            </a:extLst>
          </p:cNvPr>
          <p:cNvPicPr>
            <a:picLocks noChangeAspect="1"/>
          </p:cNvPicPr>
          <p:nvPr/>
        </p:nvPicPr>
        <p:blipFill rotWithShape="1">
          <a:blip r:embed="rId5"/>
          <a:srcRect l="8225" t="2754" r="2122"/>
          <a:stretch/>
        </p:blipFill>
        <p:spPr>
          <a:xfrm>
            <a:off x="7796981" y="1614188"/>
            <a:ext cx="3974411" cy="3976602"/>
          </a:xfrm>
          <a:prstGeom prst="rect">
            <a:avLst/>
          </a:prstGeom>
        </p:spPr>
      </p:pic>
      <p:sp>
        <p:nvSpPr>
          <p:cNvPr id="12" name="TextBox 11"/>
          <p:cNvSpPr txBox="1"/>
          <p:nvPr/>
        </p:nvSpPr>
        <p:spPr>
          <a:xfrm>
            <a:off x="148568" y="505399"/>
            <a:ext cx="10884471" cy="646331"/>
          </a:xfrm>
          <a:prstGeom prst="rect">
            <a:avLst/>
          </a:prstGeom>
          <a:noFill/>
        </p:spPr>
        <p:txBody>
          <a:bodyPr wrap="square" rtlCol="0">
            <a:spAutoFit/>
          </a:bodyPr>
          <a:lstStyle/>
          <a:p>
            <a:r>
              <a:rPr lang="en-US" sz="3600" dirty="0">
                <a:solidFill>
                  <a:schemeClr val="tx1">
                    <a:alpha val="38000"/>
                  </a:schemeClr>
                </a:solidFill>
                <a:latin typeface="Arial" panose="020B0604020202020204" pitchFamily="34" charset="0"/>
                <a:cs typeface="Arial" panose="020B0604020202020204" pitchFamily="34" charset="0"/>
              </a:rPr>
              <a:t>The Problem of Waste in Construction</a:t>
            </a:r>
            <a:endParaRPr lang="en-GB" sz="3600" dirty="0">
              <a:solidFill>
                <a:schemeClr val="tx1">
                  <a:alpha val="38000"/>
                </a:schemeClr>
              </a:solidFill>
              <a:latin typeface="Arial" panose="020B0604020202020204" pitchFamily="34" charset="0"/>
              <a:cs typeface="Arial" panose="020B0604020202020204" pitchFamily="34" charset="0"/>
            </a:endParaRPr>
          </a:p>
        </p:txBody>
      </p:sp>
      <p:sp>
        <p:nvSpPr>
          <p:cNvPr id="14" name="TextBox 13"/>
          <p:cNvSpPr txBox="1"/>
          <p:nvPr/>
        </p:nvSpPr>
        <p:spPr>
          <a:xfrm>
            <a:off x="237467" y="1266511"/>
            <a:ext cx="9147833" cy="738664"/>
          </a:xfrm>
          <a:prstGeom prst="rect">
            <a:avLst/>
          </a:prstGeom>
          <a:noFill/>
        </p:spPr>
        <p:txBody>
          <a:bodyPr wrap="square" rtlCol="0">
            <a:spAutoFit/>
          </a:bodyPr>
          <a:lstStyle/>
          <a:p>
            <a:pPr marL="514350" indent="-514350"/>
            <a:r>
              <a:rPr lang="en-US" sz="2400" b="1" dirty="0" smtClean="0">
                <a:latin typeface="Arial" panose="020B0604020202020204" pitchFamily="34" charset="0"/>
                <a:cs typeface="Arial" panose="020B0604020202020204" pitchFamily="34" charset="0"/>
              </a:rPr>
              <a:t>Extraction of Raw Materials</a:t>
            </a:r>
          </a:p>
          <a:p>
            <a:pPr marL="514350" indent="-514350"/>
            <a:r>
              <a:rPr lang="en-US" dirty="0" smtClean="0">
                <a:latin typeface="Arial" panose="020B0604020202020204" pitchFamily="34" charset="0"/>
                <a:cs typeface="Arial" panose="020B0604020202020204" pitchFamily="34" charset="0"/>
              </a:rPr>
              <a:t>Volume of Raw Material Extraction by Material Group</a:t>
            </a:r>
            <a:endParaRPr lang="en-GB" dirty="0">
              <a:latin typeface="Arial" panose="020B0604020202020204" pitchFamily="34" charset="0"/>
              <a:cs typeface="Arial" panose="020B0604020202020204"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784149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 name="Picture 24" descr="construction_waste_pie copy.jpg"/>
          <p:cNvPicPr>
            <a:picLocks noChangeAspect="1"/>
          </p:cNvPicPr>
          <p:nvPr/>
        </p:nvPicPr>
        <p:blipFill>
          <a:blip r:embed="rId3"/>
          <a:srcRect r="35164"/>
          <a:stretch>
            <a:fillRect/>
          </a:stretch>
        </p:blipFill>
        <p:spPr>
          <a:xfrm>
            <a:off x="152928" y="2133074"/>
            <a:ext cx="4292072" cy="3895725"/>
          </a:xfrm>
          <a:prstGeom prst="rect">
            <a:avLst/>
          </a:prstGeom>
        </p:spPr>
      </p:pic>
      <p:sp>
        <p:nvSpPr>
          <p:cNvPr id="13" name="TextBox 12"/>
          <p:cNvSpPr txBox="1"/>
          <p:nvPr/>
        </p:nvSpPr>
        <p:spPr>
          <a:xfrm>
            <a:off x="148568" y="6136275"/>
            <a:ext cx="2477675" cy="553998"/>
          </a:xfrm>
          <a:prstGeom prst="rect">
            <a:avLst/>
          </a:prstGeom>
          <a:noFill/>
        </p:spPr>
        <p:txBody>
          <a:bodyPr wrap="square" rtlCol="0">
            <a:spAutoFit/>
          </a:bodyPr>
          <a:lstStyle/>
          <a:p>
            <a:r>
              <a:rPr lang="en-US" sz="1600" dirty="0">
                <a:latin typeface="Arial Black" panose="020B0A04020102020204" pitchFamily="34" charset="0"/>
              </a:rPr>
              <a:t>Circular Economy</a:t>
            </a:r>
          </a:p>
          <a:p>
            <a:r>
              <a:rPr lang="en-US" sz="1400" dirty="0">
                <a:latin typeface="Arial" panose="020B0604020202020204" pitchFamily="34" charset="0"/>
                <a:cs typeface="Arial" panose="020B0604020202020204" pitchFamily="34" charset="0"/>
              </a:rPr>
              <a:t>and the Construction Sector</a:t>
            </a:r>
            <a:endParaRPr lang="en-GB" sz="1400" dirty="0">
              <a:latin typeface="Arial" panose="020B0604020202020204" pitchFamily="34" charset="0"/>
              <a:cs typeface="Arial" panose="020B0604020202020204" pitchFamily="34" charset="0"/>
            </a:endParaRPr>
          </a:p>
        </p:txBody>
      </p:sp>
      <p:sp>
        <p:nvSpPr>
          <p:cNvPr id="7" name="Rectangle 6"/>
          <p:cNvSpPr/>
          <p:nvPr/>
        </p:nvSpPr>
        <p:spPr>
          <a:xfrm>
            <a:off x="2562447" y="6539022"/>
            <a:ext cx="9172353"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48568" y="505399"/>
            <a:ext cx="10884471" cy="769441"/>
          </a:xfrm>
          <a:prstGeom prst="rect">
            <a:avLst/>
          </a:prstGeom>
          <a:noFill/>
        </p:spPr>
        <p:txBody>
          <a:bodyPr wrap="square" rtlCol="0">
            <a:spAutoFit/>
          </a:bodyPr>
          <a:lstStyle/>
          <a:p>
            <a:r>
              <a:rPr lang="en-US" sz="4400" dirty="0">
                <a:solidFill>
                  <a:schemeClr val="tx1">
                    <a:alpha val="38000"/>
                  </a:schemeClr>
                </a:solidFill>
                <a:latin typeface="Arial" panose="020B0604020202020204" pitchFamily="34" charset="0"/>
                <a:cs typeface="Arial" panose="020B0604020202020204" pitchFamily="34" charset="0"/>
              </a:rPr>
              <a:t>The Problem of Waste in Construction</a:t>
            </a:r>
            <a:endParaRPr lang="en-GB" sz="4400" dirty="0">
              <a:solidFill>
                <a:schemeClr val="tx1">
                  <a:alpha val="38000"/>
                </a:schemeClr>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50D27F4-5440-481D-86AE-B0ABDE24D762}"/>
              </a:ext>
            </a:extLst>
          </p:cNvPr>
          <p:cNvSpPr txBox="1"/>
          <p:nvPr/>
        </p:nvSpPr>
        <p:spPr>
          <a:xfrm>
            <a:off x="237467" y="1473276"/>
            <a:ext cx="7217433" cy="461665"/>
          </a:xfrm>
          <a:prstGeom prst="rect">
            <a:avLst/>
          </a:prstGeom>
          <a:noFill/>
        </p:spPr>
        <p:txBody>
          <a:bodyPr wrap="square" rtlCol="0">
            <a:spAutoFit/>
          </a:bodyPr>
          <a:lstStyle/>
          <a:p>
            <a:pPr marL="514350" indent="-514350"/>
            <a:r>
              <a:rPr lang="en-US" sz="2400" b="1" dirty="0">
                <a:latin typeface="Arial" panose="020B0604020202020204" pitchFamily="34" charset="0"/>
                <a:cs typeface="Arial" panose="020B0604020202020204" pitchFamily="34" charset="0"/>
              </a:rPr>
              <a:t>Types of Construction Material Waste</a:t>
            </a:r>
          </a:p>
        </p:txBody>
      </p:sp>
      <p:sp>
        <p:nvSpPr>
          <p:cNvPr id="9" name="TextBox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DBF594D-CAE1-43E7-B5D3-A2EC9BFCCF4F}"/>
              </a:ext>
            </a:extLst>
          </p:cNvPr>
          <p:cNvSpPr txBox="1"/>
          <p:nvPr/>
        </p:nvSpPr>
        <p:spPr>
          <a:xfrm>
            <a:off x="4351577" y="2195239"/>
            <a:ext cx="2061500"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Wood Products</a:t>
            </a:r>
          </a:p>
        </p:txBody>
      </p:sp>
      <p:sp>
        <p:nvSpPr>
          <p:cNvPr id="12" name="TextBox 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0949A59-3753-4341-993A-7930D5655473}"/>
              </a:ext>
            </a:extLst>
          </p:cNvPr>
          <p:cNvSpPr txBox="1"/>
          <p:nvPr/>
        </p:nvSpPr>
        <p:spPr>
          <a:xfrm>
            <a:off x="4346229" y="2528111"/>
            <a:ext cx="3256640"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Finishes, Coatings, Adhesives etc.</a:t>
            </a:r>
          </a:p>
        </p:txBody>
      </p:sp>
      <p:sp>
        <p:nvSpPr>
          <p:cNvPr id="14" name="TextBox 1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E360777-8A59-4E0D-8C95-7B80662B898A}"/>
              </a:ext>
            </a:extLst>
          </p:cNvPr>
          <p:cNvSpPr txBox="1"/>
          <p:nvPr/>
        </p:nvSpPr>
        <p:spPr>
          <a:xfrm>
            <a:off x="4345779" y="2847620"/>
            <a:ext cx="2835616"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Plastic Products</a:t>
            </a:r>
          </a:p>
        </p:txBody>
      </p:sp>
      <p:sp>
        <p:nvSpPr>
          <p:cNvPr id="15" name="TextBox 1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5C91800-937C-4294-BC0C-69AA97C5DC5C}"/>
              </a:ext>
            </a:extLst>
          </p:cNvPr>
          <p:cNvSpPr txBox="1"/>
          <p:nvPr/>
        </p:nvSpPr>
        <p:spPr>
          <a:xfrm>
            <a:off x="4350237" y="3181833"/>
            <a:ext cx="3841266"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Basic Metals &amp; Fabricated Metal Products</a:t>
            </a:r>
          </a:p>
        </p:txBody>
      </p:sp>
      <p:sp>
        <p:nvSpPr>
          <p:cNvPr id="16" name="TextBox 1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4295926-3493-4CC9-85DF-7921A2FA8E25}"/>
              </a:ext>
            </a:extLst>
          </p:cNvPr>
          <p:cNvSpPr txBox="1"/>
          <p:nvPr/>
        </p:nvSpPr>
        <p:spPr>
          <a:xfrm>
            <a:off x="4337756" y="3683154"/>
            <a:ext cx="3841266"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Cabling, Wiring &amp; Lighting</a:t>
            </a:r>
          </a:p>
        </p:txBody>
      </p:sp>
      <p:sp>
        <p:nvSpPr>
          <p:cNvPr id="17" name="TextBox 1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EBCE75F-E964-4BEF-8AAA-BA47404A1619}"/>
              </a:ext>
            </a:extLst>
          </p:cNvPr>
          <p:cNvSpPr txBox="1"/>
          <p:nvPr/>
        </p:nvSpPr>
        <p:spPr>
          <a:xfrm>
            <a:off x="4346677" y="3996267"/>
            <a:ext cx="2386354"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Glass – Based Products</a:t>
            </a:r>
          </a:p>
        </p:txBody>
      </p:sp>
      <p:sp>
        <p:nvSpPr>
          <p:cNvPr id="18" name="TextBox 1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527028A-8F05-4342-A3EB-7C879DE3C3E2}"/>
              </a:ext>
            </a:extLst>
          </p:cNvPr>
          <p:cNvSpPr txBox="1"/>
          <p:nvPr/>
        </p:nvSpPr>
        <p:spPr>
          <a:xfrm>
            <a:off x="4358709" y="4338278"/>
            <a:ext cx="2386354"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Ceramic Products</a:t>
            </a:r>
          </a:p>
        </p:txBody>
      </p:sp>
      <p:sp>
        <p:nvSpPr>
          <p:cNvPr id="19" name="TextBox 1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7E0D9FC-069A-4B41-9B60-670F947CD99F}"/>
              </a:ext>
            </a:extLst>
          </p:cNvPr>
          <p:cNvSpPr txBox="1"/>
          <p:nvPr/>
        </p:nvSpPr>
        <p:spPr>
          <a:xfrm>
            <a:off x="4341322" y="4660550"/>
            <a:ext cx="3244613"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Bricks &amp; Other Clay Based Products</a:t>
            </a:r>
          </a:p>
        </p:txBody>
      </p:sp>
      <p:sp>
        <p:nvSpPr>
          <p:cNvPr id="20" name="TextBox 1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27CB463-73E7-4E40-88CC-63161988AC87}"/>
              </a:ext>
            </a:extLst>
          </p:cNvPr>
          <p:cNvSpPr txBox="1"/>
          <p:nvPr/>
        </p:nvSpPr>
        <p:spPr>
          <a:xfrm>
            <a:off x="4341778" y="5156575"/>
            <a:ext cx="3244613"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Cement, Concrete, Plaster etc.</a:t>
            </a:r>
          </a:p>
        </p:txBody>
      </p:sp>
      <p:sp>
        <p:nvSpPr>
          <p:cNvPr id="21" name="TextBox 2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E3D453E-D424-44E4-A6B1-811DD92D2B02}"/>
              </a:ext>
            </a:extLst>
          </p:cNvPr>
          <p:cNvSpPr txBox="1"/>
          <p:nvPr/>
        </p:nvSpPr>
        <p:spPr>
          <a:xfrm>
            <a:off x="4332864" y="5496582"/>
            <a:ext cx="3829228"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Stone &amp; Other Non-metallic Mineral Products</a:t>
            </a:r>
          </a:p>
        </p:txBody>
      </p:sp>
      <p:sp>
        <p:nvSpPr>
          <p:cNvPr id="22" name="TextBox 2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EF65B4D-40B7-445A-AEAA-013FDF47071B}"/>
              </a:ext>
            </a:extLst>
          </p:cNvPr>
          <p:cNvSpPr txBox="1"/>
          <p:nvPr/>
        </p:nvSpPr>
        <p:spPr>
          <a:xfrm>
            <a:off x="8156625" y="5732241"/>
            <a:ext cx="3636033" cy="338554"/>
          </a:xfrm>
          <a:prstGeom prst="rect">
            <a:avLst/>
          </a:prstGeom>
          <a:noFill/>
        </p:spPr>
        <p:txBody>
          <a:bodyPr wrap="square" rtlCol="0">
            <a:spAutoFit/>
          </a:bodyPr>
          <a:lstStyle/>
          <a:p>
            <a:pPr marL="514350" indent="-514350"/>
            <a:r>
              <a:rPr lang="en-US" sz="1600" dirty="0">
                <a:latin typeface="Arial" panose="020B0604020202020204" pitchFamily="34" charset="0"/>
                <a:cs typeface="Arial" panose="020B0604020202020204" pitchFamily="34" charset="0"/>
              </a:rPr>
              <a:t>Source: OER Commons</a:t>
            </a:r>
            <a:endParaRPr lang="en-GB" sz="1600" dirty="0">
              <a:latin typeface="Arial" panose="020B0604020202020204" pitchFamily="34" charset="0"/>
              <a:cs typeface="Arial" panose="020B0604020202020204" pitchFamily="34" charset="0"/>
            </a:endParaRPr>
          </a:p>
        </p:txBody>
      </p:sp>
      <p:pic>
        <p:nvPicPr>
          <p:cNvPr id="24" name="Picture 2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50544B6-0ECA-4308-BC7B-40804F794B23}"/>
              </a:ext>
            </a:extLst>
          </p:cNvPr>
          <p:cNvPicPr>
            <a:picLocks noChangeAspect="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521357" y="6116117"/>
            <a:ext cx="500071" cy="516284"/>
          </a:xfrm>
          <a:prstGeom prst="rect">
            <a:avLst/>
          </a:prstGeom>
        </p:spPr>
      </p:pic>
      <p:sp>
        <p:nvSpPr>
          <p:cNvPr id="26" name="TextBox 2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DBF594D-CAE1-43E7-B5D3-A2EC9BFCCF4F}"/>
              </a:ext>
            </a:extLst>
          </p:cNvPr>
          <p:cNvSpPr txBox="1"/>
          <p:nvPr/>
        </p:nvSpPr>
        <p:spPr>
          <a:xfrm>
            <a:off x="1938580" y="2220636"/>
            <a:ext cx="533690" cy="292388"/>
          </a:xfrm>
          <a:prstGeom prst="rect">
            <a:avLst/>
          </a:prstGeom>
          <a:solidFill>
            <a:schemeClr val="bg1"/>
          </a:solidFill>
        </p:spPr>
        <p:txBody>
          <a:bodyPr wrap="square" rtlCol="0">
            <a:spAutoFit/>
          </a:bodyPr>
          <a:lstStyle/>
          <a:p>
            <a:r>
              <a:rPr lang="en-US" sz="1300" b="1" dirty="0">
                <a:latin typeface="Arial" panose="020B0604020202020204" pitchFamily="34" charset="0"/>
                <a:cs typeface="Arial" panose="020B0604020202020204" pitchFamily="34" charset="0"/>
              </a:rPr>
              <a:t>1%</a:t>
            </a:r>
          </a:p>
        </p:txBody>
      </p:sp>
      <p:sp>
        <p:nvSpPr>
          <p:cNvPr id="27" name="TextBox 2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DBF594D-CAE1-43E7-B5D3-A2EC9BFCCF4F}"/>
              </a:ext>
            </a:extLst>
          </p:cNvPr>
          <p:cNvSpPr txBox="1"/>
          <p:nvPr/>
        </p:nvSpPr>
        <p:spPr>
          <a:xfrm>
            <a:off x="2607444" y="2373037"/>
            <a:ext cx="533690" cy="292388"/>
          </a:xfrm>
          <a:prstGeom prst="rect">
            <a:avLst/>
          </a:prstGeom>
          <a:solidFill>
            <a:schemeClr val="bg1"/>
          </a:solidFill>
        </p:spPr>
        <p:txBody>
          <a:bodyPr wrap="square" rtlCol="0">
            <a:spAutoFit/>
          </a:bodyPr>
          <a:lstStyle/>
          <a:p>
            <a:r>
              <a:rPr lang="en-US" sz="1300" b="1" dirty="0">
                <a:latin typeface="Arial" panose="020B0604020202020204" pitchFamily="34" charset="0"/>
                <a:cs typeface="Arial" panose="020B0604020202020204" pitchFamily="34" charset="0"/>
              </a:rPr>
              <a:t>12%</a:t>
            </a:r>
          </a:p>
        </p:txBody>
      </p:sp>
      <p:sp>
        <p:nvSpPr>
          <p:cNvPr id="28" name="TextBox 2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DBF594D-CAE1-43E7-B5D3-A2EC9BFCCF4F}"/>
              </a:ext>
            </a:extLst>
          </p:cNvPr>
          <p:cNvSpPr txBox="1"/>
          <p:nvPr/>
        </p:nvSpPr>
        <p:spPr>
          <a:xfrm>
            <a:off x="3318644" y="2931837"/>
            <a:ext cx="533690" cy="292388"/>
          </a:xfrm>
          <a:prstGeom prst="rect">
            <a:avLst/>
          </a:prstGeom>
          <a:solidFill>
            <a:schemeClr val="bg1"/>
          </a:solidFill>
        </p:spPr>
        <p:txBody>
          <a:bodyPr wrap="square" rtlCol="0">
            <a:spAutoFit/>
          </a:bodyPr>
          <a:lstStyle/>
          <a:p>
            <a:r>
              <a:rPr lang="en-US" sz="1300" b="1" dirty="0">
                <a:latin typeface="Arial" panose="020B0604020202020204" pitchFamily="34" charset="0"/>
                <a:cs typeface="Arial" panose="020B0604020202020204" pitchFamily="34" charset="0"/>
              </a:rPr>
              <a:t>5%</a:t>
            </a:r>
          </a:p>
        </p:txBody>
      </p:sp>
      <p:sp>
        <p:nvSpPr>
          <p:cNvPr id="29" name="TextBox 2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DBF594D-CAE1-43E7-B5D3-A2EC9BFCCF4F}"/>
              </a:ext>
            </a:extLst>
          </p:cNvPr>
          <p:cNvSpPr txBox="1"/>
          <p:nvPr/>
        </p:nvSpPr>
        <p:spPr>
          <a:xfrm>
            <a:off x="3513377" y="3318929"/>
            <a:ext cx="533690" cy="292388"/>
          </a:xfrm>
          <a:prstGeom prst="rect">
            <a:avLst/>
          </a:prstGeom>
          <a:solidFill>
            <a:schemeClr val="bg1"/>
          </a:solidFill>
        </p:spPr>
        <p:txBody>
          <a:bodyPr wrap="square" rtlCol="0">
            <a:spAutoFit/>
          </a:bodyPr>
          <a:lstStyle/>
          <a:p>
            <a:r>
              <a:rPr lang="en-US" sz="1300" b="1" dirty="0">
                <a:latin typeface="Arial" panose="020B0604020202020204" pitchFamily="34" charset="0"/>
                <a:cs typeface="Arial" panose="020B0604020202020204" pitchFamily="34" charset="0"/>
              </a:rPr>
              <a:t>2%</a:t>
            </a:r>
          </a:p>
        </p:txBody>
      </p:sp>
      <p:sp>
        <p:nvSpPr>
          <p:cNvPr id="30" name="TextBox 2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DBF594D-CAE1-43E7-B5D3-A2EC9BFCCF4F}"/>
              </a:ext>
            </a:extLst>
          </p:cNvPr>
          <p:cNvSpPr txBox="1"/>
          <p:nvPr/>
        </p:nvSpPr>
        <p:spPr>
          <a:xfrm>
            <a:off x="3581399" y="3903129"/>
            <a:ext cx="533690" cy="292388"/>
          </a:xfrm>
          <a:prstGeom prst="rect">
            <a:avLst/>
          </a:prstGeom>
          <a:solidFill>
            <a:schemeClr val="bg1"/>
          </a:solidFill>
        </p:spPr>
        <p:txBody>
          <a:bodyPr wrap="square" rtlCol="0">
            <a:spAutoFit/>
          </a:bodyPr>
          <a:lstStyle/>
          <a:p>
            <a:r>
              <a:rPr lang="en-US" sz="1300" b="1" dirty="0">
                <a:latin typeface="Arial" panose="020B0604020202020204" pitchFamily="34" charset="0"/>
                <a:cs typeface="Arial" panose="020B0604020202020204" pitchFamily="34" charset="0"/>
              </a:rPr>
              <a:t>8%</a:t>
            </a:r>
          </a:p>
        </p:txBody>
      </p:sp>
      <p:sp>
        <p:nvSpPr>
          <p:cNvPr id="31" name="TextBox 3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DBF594D-CAE1-43E7-B5D3-A2EC9BFCCF4F}"/>
              </a:ext>
            </a:extLst>
          </p:cNvPr>
          <p:cNvSpPr txBox="1"/>
          <p:nvPr/>
        </p:nvSpPr>
        <p:spPr>
          <a:xfrm>
            <a:off x="3530599" y="4436528"/>
            <a:ext cx="533690" cy="292388"/>
          </a:xfrm>
          <a:prstGeom prst="rect">
            <a:avLst/>
          </a:prstGeom>
          <a:solidFill>
            <a:schemeClr val="bg1"/>
          </a:solidFill>
        </p:spPr>
        <p:txBody>
          <a:bodyPr wrap="square" rtlCol="0">
            <a:spAutoFit/>
          </a:bodyPr>
          <a:lstStyle/>
          <a:p>
            <a:r>
              <a:rPr lang="en-US" sz="1300" b="1" dirty="0">
                <a:latin typeface="Arial" panose="020B0604020202020204" pitchFamily="34" charset="0"/>
                <a:cs typeface="Arial" panose="020B0604020202020204" pitchFamily="34" charset="0"/>
              </a:rPr>
              <a:t>2%</a:t>
            </a:r>
          </a:p>
        </p:txBody>
      </p:sp>
      <p:sp>
        <p:nvSpPr>
          <p:cNvPr id="32" name="TextBox 3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DBF594D-CAE1-43E7-B5D3-A2EC9BFCCF4F}"/>
              </a:ext>
            </a:extLst>
          </p:cNvPr>
          <p:cNvSpPr txBox="1"/>
          <p:nvPr/>
        </p:nvSpPr>
        <p:spPr>
          <a:xfrm>
            <a:off x="3276599" y="4986862"/>
            <a:ext cx="533690" cy="292388"/>
          </a:xfrm>
          <a:prstGeom prst="rect">
            <a:avLst/>
          </a:prstGeom>
          <a:solidFill>
            <a:schemeClr val="bg1"/>
          </a:solidFill>
        </p:spPr>
        <p:txBody>
          <a:bodyPr wrap="square" rtlCol="0">
            <a:spAutoFit/>
          </a:bodyPr>
          <a:lstStyle/>
          <a:p>
            <a:r>
              <a:rPr lang="en-US" sz="1300" b="1" dirty="0">
                <a:latin typeface="Arial" panose="020B0604020202020204" pitchFamily="34" charset="0"/>
                <a:cs typeface="Arial" panose="020B0604020202020204" pitchFamily="34" charset="0"/>
              </a:rPr>
              <a:t>9%</a:t>
            </a:r>
          </a:p>
        </p:txBody>
      </p:sp>
      <p:sp>
        <p:nvSpPr>
          <p:cNvPr id="33" name="TextBox 3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DBF594D-CAE1-43E7-B5D3-A2EC9BFCCF4F}"/>
              </a:ext>
            </a:extLst>
          </p:cNvPr>
          <p:cNvSpPr txBox="1"/>
          <p:nvPr/>
        </p:nvSpPr>
        <p:spPr>
          <a:xfrm>
            <a:off x="2743199" y="5444062"/>
            <a:ext cx="533690" cy="292388"/>
          </a:xfrm>
          <a:prstGeom prst="rect">
            <a:avLst/>
          </a:prstGeom>
          <a:solidFill>
            <a:schemeClr val="bg1"/>
          </a:solidFill>
        </p:spPr>
        <p:txBody>
          <a:bodyPr wrap="square" rtlCol="0">
            <a:spAutoFit/>
          </a:bodyPr>
          <a:lstStyle/>
          <a:p>
            <a:r>
              <a:rPr lang="en-US" sz="1300" b="1" dirty="0">
                <a:latin typeface="Arial" panose="020B0604020202020204" pitchFamily="34" charset="0"/>
                <a:cs typeface="Arial" panose="020B0604020202020204" pitchFamily="34" charset="0"/>
              </a:rPr>
              <a:t>4%</a:t>
            </a:r>
          </a:p>
        </p:txBody>
      </p:sp>
      <p:sp>
        <p:nvSpPr>
          <p:cNvPr id="34" name="TextBox 3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DBF594D-CAE1-43E7-B5D3-A2EC9BFCCF4F}"/>
              </a:ext>
            </a:extLst>
          </p:cNvPr>
          <p:cNvSpPr txBox="1"/>
          <p:nvPr/>
        </p:nvSpPr>
        <p:spPr>
          <a:xfrm>
            <a:off x="1253066" y="5638794"/>
            <a:ext cx="533690" cy="292388"/>
          </a:xfrm>
          <a:prstGeom prst="rect">
            <a:avLst/>
          </a:prstGeom>
          <a:solidFill>
            <a:schemeClr val="bg1"/>
          </a:solidFill>
        </p:spPr>
        <p:txBody>
          <a:bodyPr wrap="square" rtlCol="0">
            <a:spAutoFit/>
          </a:bodyPr>
          <a:lstStyle/>
          <a:p>
            <a:r>
              <a:rPr lang="en-US" sz="1300" b="1" dirty="0">
                <a:latin typeface="Arial" panose="020B0604020202020204" pitchFamily="34" charset="0"/>
                <a:cs typeface="Arial" panose="020B0604020202020204" pitchFamily="34" charset="0"/>
              </a:rPr>
              <a:t>25%</a:t>
            </a:r>
          </a:p>
        </p:txBody>
      </p:sp>
      <p:sp>
        <p:nvSpPr>
          <p:cNvPr id="35" name="TextBox 3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DBF594D-CAE1-43E7-B5D3-A2EC9BFCCF4F}"/>
              </a:ext>
            </a:extLst>
          </p:cNvPr>
          <p:cNvSpPr txBox="1"/>
          <p:nvPr/>
        </p:nvSpPr>
        <p:spPr>
          <a:xfrm>
            <a:off x="169332" y="2988728"/>
            <a:ext cx="533690" cy="292388"/>
          </a:xfrm>
          <a:prstGeom prst="rect">
            <a:avLst/>
          </a:prstGeom>
          <a:solidFill>
            <a:schemeClr val="bg1"/>
          </a:solidFill>
        </p:spPr>
        <p:txBody>
          <a:bodyPr wrap="square" rtlCol="0">
            <a:spAutoFit/>
          </a:bodyPr>
          <a:lstStyle/>
          <a:p>
            <a:r>
              <a:rPr lang="en-US" sz="1300" b="1" dirty="0">
                <a:latin typeface="Arial" panose="020B0604020202020204" pitchFamily="34" charset="0"/>
                <a:cs typeface="Arial" panose="020B0604020202020204" pitchFamily="34" charset="0"/>
              </a:rPr>
              <a:t>32%</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89558850"/>
      </p:ext>
    </p:extLst>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TextBox 12"/>
          <p:cNvSpPr txBox="1"/>
          <p:nvPr/>
        </p:nvSpPr>
        <p:spPr>
          <a:xfrm>
            <a:off x="148568" y="6136275"/>
            <a:ext cx="2477675" cy="553998"/>
          </a:xfrm>
          <a:prstGeom prst="rect">
            <a:avLst/>
          </a:prstGeom>
          <a:noFill/>
        </p:spPr>
        <p:txBody>
          <a:bodyPr wrap="square" rtlCol="0">
            <a:spAutoFit/>
          </a:bodyPr>
          <a:lstStyle/>
          <a:p>
            <a:r>
              <a:rPr lang="en-US" sz="1600" dirty="0">
                <a:latin typeface="Arial Black" panose="020B0A04020102020204" pitchFamily="34" charset="0"/>
              </a:rPr>
              <a:t>Circular Economy</a:t>
            </a:r>
          </a:p>
          <a:p>
            <a:r>
              <a:rPr lang="en-US" sz="1400" dirty="0">
                <a:latin typeface="Arial" panose="020B0604020202020204" pitchFamily="34" charset="0"/>
                <a:cs typeface="Arial" panose="020B0604020202020204" pitchFamily="34" charset="0"/>
              </a:rPr>
              <a:t>and the Construction Sector</a:t>
            </a:r>
            <a:endParaRPr lang="en-GB" sz="1400" dirty="0">
              <a:latin typeface="Arial" panose="020B0604020202020204" pitchFamily="34" charset="0"/>
              <a:cs typeface="Arial" panose="020B0604020202020204" pitchFamily="34" charset="0"/>
            </a:endParaRPr>
          </a:p>
        </p:txBody>
      </p:sp>
      <p:sp>
        <p:nvSpPr>
          <p:cNvPr id="7" name="Rectangle 6"/>
          <p:cNvSpPr/>
          <p:nvPr/>
        </p:nvSpPr>
        <p:spPr>
          <a:xfrm>
            <a:off x="2562447" y="6539022"/>
            <a:ext cx="9172353"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48568" y="505399"/>
            <a:ext cx="10884471" cy="769441"/>
          </a:xfrm>
          <a:prstGeom prst="rect">
            <a:avLst/>
          </a:prstGeom>
          <a:noFill/>
        </p:spPr>
        <p:txBody>
          <a:bodyPr wrap="square" rtlCol="0">
            <a:spAutoFit/>
          </a:bodyPr>
          <a:lstStyle/>
          <a:p>
            <a:r>
              <a:rPr lang="en-US" sz="4400" dirty="0">
                <a:solidFill>
                  <a:schemeClr val="tx1">
                    <a:alpha val="38000"/>
                  </a:schemeClr>
                </a:solidFill>
                <a:latin typeface="Arial" panose="020B0604020202020204" pitchFamily="34" charset="0"/>
                <a:cs typeface="Arial" panose="020B0604020202020204" pitchFamily="34" charset="0"/>
              </a:rPr>
              <a:t>The Problem of Waste in Construction</a:t>
            </a:r>
            <a:endParaRPr lang="en-GB" sz="4400" dirty="0">
              <a:solidFill>
                <a:schemeClr val="tx1">
                  <a:alpha val="38000"/>
                </a:schemeClr>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50D27F4-5440-481D-86AE-B0ABDE24D762}"/>
              </a:ext>
            </a:extLst>
          </p:cNvPr>
          <p:cNvSpPr txBox="1"/>
          <p:nvPr/>
        </p:nvSpPr>
        <p:spPr>
          <a:xfrm>
            <a:off x="237467" y="1473276"/>
            <a:ext cx="7217433" cy="3539430"/>
          </a:xfrm>
          <a:prstGeom prst="rect">
            <a:avLst/>
          </a:prstGeom>
          <a:noFill/>
        </p:spPr>
        <p:txBody>
          <a:bodyPr wrap="square" rtlCol="0">
            <a:spAutoFit/>
          </a:bodyPr>
          <a:lstStyle/>
          <a:p>
            <a:pPr marL="514350" indent="-514350"/>
            <a:r>
              <a:rPr lang="en-US" sz="2400" b="1" dirty="0">
                <a:latin typeface="Arial" panose="020B0604020202020204" pitchFamily="34" charset="0"/>
                <a:cs typeface="Arial" panose="020B0604020202020204" pitchFamily="34" charset="0"/>
              </a:rPr>
              <a:t>Waste: The Current Trends</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The amount of ‘materials’ used per head of UK population fell from </a:t>
            </a:r>
            <a:r>
              <a:rPr lang="en-US" sz="2000" b="1" dirty="0">
                <a:latin typeface="Arial" panose="020B0604020202020204" pitchFamily="34" charset="0"/>
                <a:cs typeface="Arial" panose="020B0604020202020204" pitchFamily="34" charset="0"/>
              </a:rPr>
              <a:t>15.1 </a:t>
            </a:r>
            <a:r>
              <a:rPr lang="en-US" sz="2000" b="1" dirty="0" err="1">
                <a:latin typeface="Arial" panose="020B0604020202020204" pitchFamily="34" charset="0"/>
                <a:cs typeface="Arial" panose="020B0604020202020204" pitchFamily="34" charset="0"/>
              </a:rPr>
              <a:t>tonnes</a:t>
            </a:r>
            <a:r>
              <a:rPr lang="en-US" sz="2000" b="1" dirty="0">
                <a:latin typeface="Arial" panose="020B0604020202020204" pitchFamily="34" charset="0"/>
                <a:cs typeface="Arial" panose="020B0604020202020204" pitchFamily="34" charset="0"/>
              </a:rPr>
              <a:t> per year to 10.3 </a:t>
            </a:r>
            <a:r>
              <a:rPr lang="en-US" sz="2000" b="1" dirty="0" err="1">
                <a:latin typeface="Arial" panose="020B0604020202020204" pitchFamily="34" charset="0"/>
                <a:cs typeface="Arial" panose="020B0604020202020204" pitchFamily="34" charset="0"/>
              </a:rPr>
              <a:t>tonnes</a:t>
            </a:r>
            <a:r>
              <a:rPr lang="en-US" sz="2000" b="1" dirty="0">
                <a:latin typeface="Arial" panose="020B0604020202020204" pitchFamily="34" charset="0"/>
                <a:cs typeface="Arial" panose="020B0604020202020204" pitchFamily="34" charset="0"/>
              </a:rPr>
              <a:t> between 2001 – 2013</a:t>
            </a:r>
            <a:r>
              <a:rPr lang="en-US" sz="20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(Burgess, Matt. 2016)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However, the construction sectors still have much work to do the tonnage of waste produced in the construction sectors increased from </a:t>
            </a:r>
            <a:r>
              <a:rPr lang="en-US" sz="2000" b="1" dirty="0">
                <a:latin typeface="Arial" panose="020B0604020202020204" pitchFamily="34" charset="0"/>
                <a:cs typeface="Arial" panose="020B0604020202020204" pitchFamily="34" charset="0"/>
              </a:rPr>
              <a:t>130.3 million to 136.2 million between 2014 – 2016</a:t>
            </a:r>
            <a:r>
              <a:rPr lang="en-US" sz="20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(Dept. for Environment, Food &amp; Rural Affairs 2019)</a:t>
            </a:r>
          </a:p>
          <a:p>
            <a:endParaRPr lang="en-US" sz="20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82853D8-9E58-418E-8D46-A81825AB1335}"/>
              </a:ext>
            </a:extLst>
          </p:cNvPr>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5549" r="17014"/>
          <a:stretch/>
        </p:blipFill>
        <p:spPr>
          <a:xfrm>
            <a:off x="7997407" y="2090776"/>
            <a:ext cx="3795251" cy="3748224"/>
          </a:xfrm>
          <a:prstGeom prst="rect">
            <a:avLst/>
          </a:prstGeom>
        </p:spPr>
      </p:pic>
      <p:pic>
        <p:nvPicPr>
          <p:cNvPr id="11" name="Picture 1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B0328A3-A1C0-4BB4-A92B-6DFBECCC058D}"/>
              </a:ext>
            </a:extLst>
          </p:cNvPr>
          <p:cNvPicPr>
            <a:picLocks noChangeAspect="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521357" y="6116117"/>
            <a:ext cx="500071" cy="516284"/>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72046836"/>
      </p:ext>
    </p:extLst>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b="25031"/>
          <a:stretch/>
        </p:blipFill>
        <p:spPr>
          <a:xfrm>
            <a:off x="0" y="766915"/>
            <a:ext cx="12192000" cy="6091085"/>
          </a:xfrm>
          <a:prstGeom prst="rect">
            <a:avLst/>
          </a:prstGeom>
        </p:spPr>
      </p:pic>
      <p:sp>
        <p:nvSpPr>
          <p:cNvPr id="5" name="TextBox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C30605F-BDAE-48F3-9CD9-103364BE3F31}"/>
              </a:ext>
            </a:extLst>
          </p:cNvPr>
          <p:cNvSpPr txBox="1"/>
          <p:nvPr/>
        </p:nvSpPr>
        <p:spPr>
          <a:xfrm>
            <a:off x="2379405" y="344828"/>
            <a:ext cx="9379975" cy="3231654"/>
          </a:xfrm>
          <a:prstGeom prst="rect">
            <a:avLst/>
          </a:prstGeom>
          <a:noFill/>
        </p:spPr>
        <p:txBody>
          <a:bodyPr wrap="square" rtlCol="0">
            <a:spAutoFit/>
          </a:bodyPr>
          <a:lstStyle/>
          <a:p>
            <a:pPr indent="-514350" algn="r"/>
            <a:r>
              <a:rPr lang="en-US" sz="3200" b="1" dirty="0">
                <a:latin typeface="Arial" panose="020B0604020202020204" pitchFamily="34" charset="0"/>
                <a:cs typeface="Arial" panose="020B0604020202020204" pitchFamily="34" charset="0"/>
              </a:rPr>
              <a:t>The Construction Sector presents the biggest opportunity to reduce waste and move the economy in a ‘Circular’ direction.</a:t>
            </a:r>
            <a:endParaRPr lang="en-US" sz="32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38803865"/>
      </p:ext>
    </p:extLst>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TextBox 12"/>
          <p:cNvSpPr txBox="1"/>
          <p:nvPr/>
        </p:nvSpPr>
        <p:spPr>
          <a:xfrm>
            <a:off x="148568" y="6136275"/>
            <a:ext cx="2477675" cy="553998"/>
          </a:xfrm>
          <a:prstGeom prst="rect">
            <a:avLst/>
          </a:prstGeom>
          <a:noFill/>
        </p:spPr>
        <p:txBody>
          <a:bodyPr wrap="square" rtlCol="0">
            <a:spAutoFit/>
          </a:bodyPr>
          <a:lstStyle/>
          <a:p>
            <a:r>
              <a:rPr lang="en-US" sz="1600" dirty="0">
                <a:latin typeface="Arial Black" panose="020B0A04020102020204" pitchFamily="34" charset="0"/>
              </a:rPr>
              <a:t>Circular Economy</a:t>
            </a:r>
          </a:p>
          <a:p>
            <a:r>
              <a:rPr lang="en-US" sz="1400" dirty="0">
                <a:latin typeface="Arial" panose="020B0604020202020204" pitchFamily="34" charset="0"/>
                <a:cs typeface="Arial" panose="020B0604020202020204" pitchFamily="34" charset="0"/>
              </a:rPr>
              <a:t>and the Construction Sector</a:t>
            </a:r>
            <a:endParaRPr lang="en-GB" sz="1400" dirty="0">
              <a:latin typeface="Arial" panose="020B0604020202020204" pitchFamily="34" charset="0"/>
              <a:cs typeface="Arial" panose="020B0604020202020204" pitchFamily="34" charset="0"/>
            </a:endParaRPr>
          </a:p>
        </p:txBody>
      </p:sp>
      <p:sp>
        <p:nvSpPr>
          <p:cNvPr id="7" name="Rectangle 6"/>
          <p:cNvSpPr/>
          <p:nvPr/>
        </p:nvSpPr>
        <p:spPr>
          <a:xfrm>
            <a:off x="2562447" y="6539022"/>
            <a:ext cx="9172353"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49BAE05-AEB9-42DB-95EA-72B4ACB3DCEE}"/>
              </a:ext>
            </a:extLst>
          </p:cNvPr>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341426" y="1663290"/>
            <a:ext cx="2872265" cy="3829687"/>
          </a:xfrm>
          <a:prstGeom prst="rect">
            <a:avLst/>
          </a:prstGeom>
        </p:spPr>
      </p:pic>
      <p:sp>
        <p:nvSpPr>
          <p:cNvPr id="10" name="TextBox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D2A47CC-B54A-4D37-B12E-AA9713B35B8B}"/>
              </a:ext>
            </a:extLst>
          </p:cNvPr>
          <p:cNvSpPr txBox="1"/>
          <p:nvPr/>
        </p:nvSpPr>
        <p:spPr>
          <a:xfrm>
            <a:off x="237467" y="1473276"/>
            <a:ext cx="5642223" cy="4339650"/>
          </a:xfrm>
          <a:prstGeom prst="rect">
            <a:avLst/>
          </a:prstGeom>
          <a:noFill/>
        </p:spPr>
        <p:txBody>
          <a:bodyPr wrap="square" rtlCol="0">
            <a:spAutoFit/>
          </a:bodyPr>
          <a:lstStyle/>
          <a:p>
            <a:pPr marL="514350" indent="-514350"/>
            <a:endParaRPr lang="en-US" sz="2400" b="1" dirty="0">
              <a:latin typeface="Arial" panose="020B0604020202020204" pitchFamily="34" charset="0"/>
              <a:cs typeface="Arial" panose="020B0604020202020204" pitchFamily="34" charset="0"/>
            </a:endParaRPr>
          </a:p>
          <a:p>
            <a:pPr marL="514350" indent="-514350"/>
            <a:endParaRPr lang="en-US" sz="2400" b="1" dirty="0">
              <a:latin typeface="Arial" panose="020B0604020202020204" pitchFamily="34" charset="0"/>
              <a:cs typeface="Arial" panose="020B0604020202020204" pitchFamily="34" charset="0"/>
            </a:endParaRPr>
          </a:p>
          <a:p>
            <a:pPr marL="514350" indent="-514350"/>
            <a:endParaRPr lang="en-US" sz="2400" dirty="0">
              <a:latin typeface="Arial" panose="020B0604020202020204" pitchFamily="34" charset="0"/>
              <a:cs typeface="Arial" panose="020B0604020202020204" pitchFamily="34" charset="0"/>
            </a:endParaRPr>
          </a:p>
          <a:p>
            <a:pPr indent="-514350"/>
            <a:r>
              <a:rPr lang="en-US" sz="3200" b="1" dirty="0">
                <a:latin typeface="Arial" panose="020B0604020202020204" pitchFamily="34" charset="0"/>
                <a:cs typeface="Arial" panose="020B0604020202020204" pitchFamily="34" charset="0"/>
              </a:rPr>
              <a:t>Q: </a:t>
            </a:r>
            <a:r>
              <a:rPr lang="en-US" sz="3200" i="1" dirty="0">
                <a:latin typeface="Arial" panose="020B0604020202020204" pitchFamily="34" charset="0"/>
                <a:cs typeface="Arial" panose="020B0604020202020204" pitchFamily="34" charset="0"/>
              </a:rPr>
              <a:t>What does the Circular Economy involve in </a:t>
            </a:r>
            <a:r>
              <a:rPr lang="en-US" sz="3200" i="1" dirty="0" smtClean="0">
                <a:latin typeface="Arial" panose="020B0604020202020204" pitchFamily="34" charset="0"/>
                <a:cs typeface="Arial" panose="020B0604020202020204" pitchFamily="34" charset="0"/>
              </a:rPr>
              <a:t>practice, in Construction?</a:t>
            </a:r>
            <a:endParaRPr lang="en-US" sz="3200" i="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C67C3B0-26F0-4B6D-A874-8B50FE1953BA}"/>
              </a:ext>
            </a:extLst>
          </p:cNvPr>
          <p:cNvSpPr txBox="1"/>
          <p:nvPr/>
        </p:nvSpPr>
        <p:spPr>
          <a:xfrm>
            <a:off x="148568" y="505399"/>
            <a:ext cx="10884471" cy="769441"/>
          </a:xfrm>
          <a:prstGeom prst="rect">
            <a:avLst/>
          </a:prstGeom>
          <a:noFill/>
        </p:spPr>
        <p:txBody>
          <a:bodyPr wrap="square" rtlCol="0">
            <a:spAutoFit/>
          </a:bodyPr>
          <a:lstStyle/>
          <a:p>
            <a:r>
              <a:rPr lang="en-US" sz="4400" dirty="0">
                <a:solidFill>
                  <a:schemeClr val="tx1">
                    <a:alpha val="38000"/>
                  </a:schemeClr>
                </a:solidFill>
                <a:latin typeface="Arial" panose="020B0604020202020204" pitchFamily="34" charset="0"/>
                <a:cs typeface="Arial" panose="020B0604020202020204" pitchFamily="34" charset="0"/>
              </a:rPr>
              <a:t>The Problem of Waste in Construction</a:t>
            </a:r>
            <a:endParaRPr lang="en-GB" sz="4400" dirty="0">
              <a:solidFill>
                <a:schemeClr val="tx1">
                  <a:alpha val="38000"/>
                </a:schemeClr>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9B82EB6-6931-441E-9E85-56472290BC6E}"/>
              </a:ext>
            </a:extLst>
          </p:cNvPr>
          <p:cNvPicPr>
            <a:picLocks noChangeAspect="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521357" y="6116117"/>
            <a:ext cx="500071" cy="516284"/>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39523157"/>
      </p:ext>
    </p:extLst>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12337" b="12374"/>
          <a:stretch/>
        </p:blipFill>
        <p:spPr>
          <a:xfrm>
            <a:off x="0" y="-13648"/>
            <a:ext cx="12205648" cy="6892120"/>
          </a:xfrm>
          <a:prstGeom prst="rect">
            <a:avLst/>
          </a:prstGeom>
        </p:spPr>
      </p:pic>
      <p:sp>
        <p:nvSpPr>
          <p:cNvPr id="8" name="TextBox 7"/>
          <p:cNvSpPr txBox="1"/>
          <p:nvPr/>
        </p:nvSpPr>
        <p:spPr>
          <a:xfrm>
            <a:off x="0" y="-564045"/>
            <a:ext cx="9865895" cy="1600438"/>
          </a:xfrm>
          <a:prstGeom prst="rect">
            <a:avLst/>
          </a:prstGeom>
          <a:noFill/>
        </p:spPr>
        <p:txBody>
          <a:bodyPr wrap="square" rtlCol="0">
            <a:spAutoFit/>
          </a:bodyPr>
          <a:lstStyle/>
          <a:p>
            <a:endParaRPr lang="en-US" sz="4400" dirty="0">
              <a:solidFill>
                <a:schemeClr val="tx1">
                  <a:alpha val="38000"/>
                </a:schemeClr>
              </a:solidFill>
              <a:latin typeface="Arial" panose="020B0604020202020204" pitchFamily="34" charset="0"/>
              <a:cs typeface="Arial" panose="020B0604020202020204" pitchFamily="34" charset="0"/>
            </a:endParaRPr>
          </a:p>
          <a:p>
            <a:r>
              <a:rPr lang="en-US" sz="5400" dirty="0">
                <a:solidFill>
                  <a:schemeClr val="bg1"/>
                </a:solidFill>
                <a:latin typeface="Arial Black" panose="020B0A04020102020204" pitchFamily="34" charset="0"/>
                <a:cs typeface="Arial" panose="020B0604020202020204" pitchFamily="34" charset="0"/>
              </a:rPr>
              <a:t>Going Beyond </a:t>
            </a:r>
            <a:r>
              <a:rPr lang="en-US" sz="5400" dirty="0" err="1">
                <a:solidFill>
                  <a:schemeClr val="bg1"/>
                </a:solidFill>
                <a:latin typeface="Arial Black" panose="020B0A04020102020204" pitchFamily="34" charset="0"/>
                <a:cs typeface="Arial" panose="020B0604020202020204" pitchFamily="34" charset="0"/>
              </a:rPr>
              <a:t>Recyling</a:t>
            </a:r>
            <a:r>
              <a:rPr lang="en-US" sz="5400" dirty="0">
                <a:solidFill>
                  <a:schemeClr val="bg1"/>
                </a:solidFill>
                <a:latin typeface="Arial Black" panose="020B0A04020102020204" pitchFamily="34" charset="0"/>
                <a:cs typeface="Arial" panose="020B0604020202020204" pitchFamily="34" charset="0"/>
              </a:rPr>
              <a:t>…</a:t>
            </a:r>
            <a:endParaRPr lang="en-GB" sz="5400" dirty="0">
              <a:solidFill>
                <a:schemeClr val="bg1"/>
              </a:solidFill>
              <a:latin typeface="Arial Black" panose="020B0A04020102020204" pitchFamily="34" charset="0"/>
              <a:cs typeface="Arial" panose="020B0604020202020204"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86277298"/>
      </p:ext>
    </p:extLst>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TextBox 12"/>
          <p:cNvSpPr txBox="1"/>
          <p:nvPr/>
        </p:nvSpPr>
        <p:spPr>
          <a:xfrm>
            <a:off x="148568" y="6136275"/>
            <a:ext cx="2477675" cy="553998"/>
          </a:xfrm>
          <a:prstGeom prst="rect">
            <a:avLst/>
          </a:prstGeom>
          <a:noFill/>
        </p:spPr>
        <p:txBody>
          <a:bodyPr wrap="square" rtlCol="0">
            <a:spAutoFit/>
          </a:bodyPr>
          <a:lstStyle/>
          <a:p>
            <a:r>
              <a:rPr lang="en-US" sz="1600" dirty="0">
                <a:latin typeface="Arial Black" panose="020B0A04020102020204" pitchFamily="34" charset="0"/>
              </a:rPr>
              <a:t>Circular Economy</a:t>
            </a:r>
          </a:p>
          <a:p>
            <a:r>
              <a:rPr lang="en-US" sz="1400" dirty="0">
                <a:latin typeface="Arial" panose="020B0604020202020204" pitchFamily="34" charset="0"/>
                <a:cs typeface="Arial" panose="020B0604020202020204" pitchFamily="34" charset="0"/>
              </a:rPr>
              <a:t>and the Construction Sector</a:t>
            </a:r>
            <a:endParaRPr lang="en-GB" sz="1400" dirty="0">
              <a:latin typeface="Arial" panose="020B0604020202020204" pitchFamily="34" charset="0"/>
              <a:cs typeface="Arial" panose="020B0604020202020204" pitchFamily="34" charset="0"/>
            </a:endParaRPr>
          </a:p>
        </p:txBody>
      </p:sp>
      <p:sp>
        <p:nvSpPr>
          <p:cNvPr id="7" name="Rectangle 6"/>
          <p:cNvSpPr/>
          <p:nvPr/>
        </p:nvSpPr>
        <p:spPr>
          <a:xfrm>
            <a:off x="2562447" y="6539022"/>
            <a:ext cx="9172353"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148567" y="2616276"/>
            <a:ext cx="10884471" cy="3046988"/>
          </a:xfrm>
          <a:prstGeom prst="rect">
            <a:avLst/>
          </a:prstGeom>
          <a:noFill/>
        </p:spPr>
        <p:txBody>
          <a:bodyPr wrap="square" rtlCol="0">
            <a:spAutoFit/>
          </a:bodyPr>
          <a:lstStyle/>
          <a:p>
            <a:pPr marL="514350" indent="-514350">
              <a:buFont typeface="+mj-lt"/>
              <a:buAutoNum type="arabicParenR"/>
            </a:pPr>
            <a:r>
              <a:rPr lang="en-US" sz="2400" dirty="0">
                <a:latin typeface="Arial" panose="020B0604020202020204" pitchFamily="34" charset="0"/>
                <a:cs typeface="Arial" panose="020B0604020202020204" pitchFamily="34" charset="0"/>
              </a:rPr>
              <a:t>The Broad Concept</a:t>
            </a:r>
          </a:p>
          <a:p>
            <a:pPr marL="514350" indent="-514350">
              <a:buFont typeface="+mj-lt"/>
              <a:buAutoNum type="arabicParenR"/>
            </a:pPr>
            <a:endParaRPr lang="en-US" sz="2400" dirty="0">
              <a:latin typeface="Arial" panose="020B0604020202020204" pitchFamily="34" charset="0"/>
              <a:cs typeface="Arial" panose="020B0604020202020204" pitchFamily="34" charset="0"/>
            </a:endParaRPr>
          </a:p>
          <a:p>
            <a:pPr marL="514350" indent="-514350">
              <a:buFont typeface="+mj-lt"/>
              <a:buAutoNum type="arabicParenR"/>
            </a:pPr>
            <a:r>
              <a:rPr lang="en-US" sz="2400" dirty="0">
                <a:latin typeface="Arial" panose="020B0604020202020204" pitchFamily="34" charset="0"/>
                <a:cs typeface="Arial" panose="020B0604020202020204" pitchFamily="34" charset="0"/>
              </a:rPr>
              <a:t>Legislation &amp; Policy</a:t>
            </a:r>
          </a:p>
          <a:p>
            <a:pPr marL="514350" indent="-514350"/>
            <a:endParaRPr lang="en-GB" sz="2400" dirty="0">
              <a:latin typeface="Arial" panose="020B0604020202020204" pitchFamily="34" charset="0"/>
              <a:cs typeface="Arial" panose="020B0604020202020204" pitchFamily="34" charset="0"/>
            </a:endParaRPr>
          </a:p>
          <a:p>
            <a:pPr marL="514350" indent="-514350">
              <a:buFont typeface="+mj-lt"/>
              <a:buAutoNum type="arabicParenR"/>
            </a:pPr>
            <a:r>
              <a:rPr lang="en-US" sz="2400" dirty="0">
                <a:latin typeface="Arial" panose="020B0604020202020204" pitchFamily="34" charset="0"/>
                <a:cs typeface="Arial" panose="020B0604020202020204" pitchFamily="34" charset="0"/>
              </a:rPr>
              <a:t>The Problem of Waste in Construction</a:t>
            </a:r>
          </a:p>
          <a:p>
            <a:pPr marL="514350" indent="-514350">
              <a:buFont typeface="+mj-lt"/>
              <a:buAutoNum type="arabicParenR"/>
            </a:pPr>
            <a:endParaRPr lang="en-US" sz="2400" dirty="0">
              <a:latin typeface="Arial" panose="020B0604020202020204" pitchFamily="34" charset="0"/>
              <a:cs typeface="Arial" panose="020B0604020202020204" pitchFamily="34" charset="0"/>
            </a:endParaRPr>
          </a:p>
          <a:p>
            <a:pPr marL="514350" indent="-514350">
              <a:buFont typeface="+mj-lt"/>
              <a:buAutoNum type="arabicParenR"/>
            </a:pPr>
            <a:r>
              <a:rPr lang="en-US" sz="2400" dirty="0">
                <a:latin typeface="Arial" panose="020B0604020202020204" pitchFamily="34" charset="0"/>
                <a:cs typeface="Arial" panose="020B0604020202020204" pitchFamily="34" charset="0"/>
              </a:rPr>
              <a:t>Going Beyond Recycling</a:t>
            </a:r>
          </a:p>
          <a:p>
            <a:pPr marL="514350" indent="-514350">
              <a:buFont typeface="+mj-lt"/>
              <a:buAutoNum type="arabicParenR"/>
            </a:pPr>
            <a:endParaRPr lang="en-US" sz="24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4BE5206-6700-4E20-AE7B-E82C541A38FC}"/>
              </a:ext>
            </a:extLst>
          </p:cNvPr>
          <p:cNvSpPr txBox="1"/>
          <p:nvPr/>
        </p:nvSpPr>
        <p:spPr>
          <a:xfrm>
            <a:off x="148568" y="505399"/>
            <a:ext cx="10884471" cy="1384995"/>
          </a:xfrm>
          <a:prstGeom prst="rect">
            <a:avLst/>
          </a:prstGeom>
          <a:noFill/>
        </p:spPr>
        <p:txBody>
          <a:bodyPr wrap="square" rtlCol="0">
            <a:spAutoFit/>
          </a:bodyPr>
          <a:lstStyle/>
          <a:p>
            <a:r>
              <a:rPr lang="en-US" sz="4800" dirty="0">
                <a:latin typeface="Arial Black" panose="020B0A04020102020204" pitchFamily="34" charset="0"/>
              </a:rPr>
              <a:t>Session 1 </a:t>
            </a:r>
          </a:p>
          <a:p>
            <a:r>
              <a:rPr lang="en-US" sz="3600" dirty="0">
                <a:latin typeface="Arial" panose="020B0604020202020204" pitchFamily="34" charset="0"/>
                <a:cs typeface="Arial" panose="020B0604020202020204" pitchFamily="34" charset="0"/>
              </a:rPr>
              <a:t>Introduction to Circular Economy Principles</a:t>
            </a:r>
            <a:endParaRPr lang="en-GB" sz="36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C7A67C6-CAEA-454E-870C-C4DF1ABBA6D8}"/>
              </a:ext>
            </a:extLst>
          </p:cNvPr>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521357" y="6116117"/>
            <a:ext cx="500071" cy="516284"/>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48230928"/>
      </p:ext>
    </p:extLst>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5" name="Group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76890C8-8D2A-4D47-AD2B-C456C6603F80}"/>
              </a:ext>
            </a:extLst>
          </p:cNvPr>
          <p:cNvGrpSpPr/>
          <p:nvPr/>
        </p:nvGrpSpPr>
        <p:grpSpPr>
          <a:xfrm>
            <a:off x="1158961" y="548943"/>
            <a:ext cx="8999887" cy="5357665"/>
            <a:chOff x="833924" y="393326"/>
            <a:chExt cx="10199115" cy="6071570"/>
          </a:xfrm>
        </p:grpSpPr>
        <p:pic>
          <p:nvPicPr>
            <p:cNvPr id="4" name="Picture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C38FEED-42FC-4141-8D6E-1ACF12DE5E18}"/>
                </a:ext>
              </a:extLst>
            </p:cNvPr>
            <p:cNvPicPr>
              <a:picLocks noChangeAspect="1"/>
            </p:cNvPicPr>
            <p:nvPr/>
          </p:nvPicPr>
          <p:blipFill rotWithShape="1">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537" b="16279"/>
            <a:stretch/>
          </p:blipFill>
          <p:spPr>
            <a:xfrm>
              <a:off x="833924" y="393326"/>
              <a:ext cx="10199115" cy="6071570"/>
            </a:xfrm>
            <a:prstGeom prst="rect">
              <a:avLst/>
            </a:prstGeom>
          </p:spPr>
        </p:pic>
        <p:sp>
          <p:nvSpPr>
            <p:cNvPr id="11" name="TextBox 1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84CD3C1-E943-47CF-B955-551A62631767}"/>
                </a:ext>
              </a:extLst>
            </p:cNvPr>
            <p:cNvSpPr txBox="1"/>
            <p:nvPr/>
          </p:nvSpPr>
          <p:spPr>
            <a:xfrm>
              <a:off x="2562447" y="1456279"/>
              <a:ext cx="1163284" cy="461665"/>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Linear</a:t>
              </a:r>
              <a:endParaRPr lang="en-GB" sz="2000" b="1"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1BDFA36-6852-4051-9EE3-A61B22C0E057}"/>
                </a:ext>
              </a:extLst>
            </p:cNvPr>
            <p:cNvSpPr txBox="1"/>
            <p:nvPr/>
          </p:nvSpPr>
          <p:spPr>
            <a:xfrm>
              <a:off x="5045545" y="1456278"/>
              <a:ext cx="1892306" cy="453424"/>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Recycling</a:t>
              </a:r>
              <a:endParaRPr lang="en-GB" sz="2000"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90D0A67-0F20-4D25-9009-08AFDE28621E}"/>
                </a:ext>
              </a:extLst>
            </p:cNvPr>
            <p:cNvSpPr txBox="1"/>
            <p:nvPr/>
          </p:nvSpPr>
          <p:spPr>
            <a:xfrm>
              <a:off x="8117735" y="1456278"/>
              <a:ext cx="1511818" cy="461665"/>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Circular</a:t>
              </a:r>
              <a:endParaRPr lang="en-GB" sz="2400" b="1" dirty="0">
                <a:latin typeface="Arial" panose="020B0604020202020204" pitchFamily="34" charset="0"/>
                <a:cs typeface="Arial" panose="020B0604020202020204" pitchFamily="34" charset="0"/>
              </a:endParaRPr>
            </a:p>
          </p:txBody>
        </p:sp>
      </p:grpSp>
      <p:sp>
        <p:nvSpPr>
          <p:cNvPr id="13" name="TextBox 12"/>
          <p:cNvSpPr txBox="1"/>
          <p:nvPr/>
        </p:nvSpPr>
        <p:spPr>
          <a:xfrm>
            <a:off x="148568" y="6136275"/>
            <a:ext cx="2477675" cy="553998"/>
          </a:xfrm>
          <a:prstGeom prst="rect">
            <a:avLst/>
          </a:prstGeom>
          <a:noFill/>
        </p:spPr>
        <p:txBody>
          <a:bodyPr wrap="square" rtlCol="0">
            <a:spAutoFit/>
          </a:bodyPr>
          <a:lstStyle/>
          <a:p>
            <a:r>
              <a:rPr lang="en-US" sz="1600" dirty="0">
                <a:latin typeface="Arial Black" panose="020B0A04020102020204" pitchFamily="34" charset="0"/>
              </a:rPr>
              <a:t>Circular Economy</a:t>
            </a:r>
          </a:p>
          <a:p>
            <a:r>
              <a:rPr lang="en-US" sz="1400" dirty="0">
                <a:latin typeface="Arial" panose="020B0604020202020204" pitchFamily="34" charset="0"/>
                <a:cs typeface="Arial" panose="020B0604020202020204" pitchFamily="34" charset="0"/>
              </a:rPr>
              <a:t>and the Construction Sector</a:t>
            </a:r>
            <a:endParaRPr lang="en-GB" sz="1400" dirty="0">
              <a:latin typeface="Arial" panose="020B0604020202020204" pitchFamily="34" charset="0"/>
              <a:cs typeface="Arial" panose="020B0604020202020204" pitchFamily="34" charset="0"/>
            </a:endParaRPr>
          </a:p>
        </p:txBody>
      </p:sp>
      <p:sp>
        <p:nvSpPr>
          <p:cNvPr id="7" name="Rectangle 6"/>
          <p:cNvSpPr/>
          <p:nvPr/>
        </p:nvSpPr>
        <p:spPr>
          <a:xfrm>
            <a:off x="2562447" y="6539022"/>
            <a:ext cx="9172353"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48568" y="505399"/>
            <a:ext cx="10884471" cy="769441"/>
          </a:xfrm>
          <a:prstGeom prst="rect">
            <a:avLst/>
          </a:prstGeom>
          <a:noFill/>
        </p:spPr>
        <p:txBody>
          <a:bodyPr wrap="square" rtlCol="0">
            <a:spAutoFit/>
          </a:bodyPr>
          <a:lstStyle/>
          <a:p>
            <a:r>
              <a:rPr lang="en-US" sz="4400" dirty="0">
                <a:solidFill>
                  <a:schemeClr val="tx1">
                    <a:alpha val="38000"/>
                  </a:schemeClr>
                </a:solidFill>
                <a:latin typeface="Arial" panose="020B0604020202020204" pitchFamily="34" charset="0"/>
                <a:cs typeface="Arial" panose="020B0604020202020204" pitchFamily="34" charset="0"/>
              </a:rPr>
              <a:t>Going Beyond Recycling</a:t>
            </a:r>
            <a:endParaRPr lang="en-GB" sz="4400" dirty="0">
              <a:solidFill>
                <a:schemeClr val="tx1">
                  <a:alpha val="38000"/>
                </a:schemeClr>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C6B2A9E-CE7B-4C6B-9795-8D061FD4AE68}"/>
              </a:ext>
            </a:extLst>
          </p:cNvPr>
          <p:cNvPicPr>
            <a:picLocks noChangeAspect="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521357" y="6116117"/>
            <a:ext cx="500071" cy="516284"/>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96510894"/>
      </p:ext>
    </p:extLst>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TextBox 12"/>
          <p:cNvSpPr txBox="1"/>
          <p:nvPr/>
        </p:nvSpPr>
        <p:spPr>
          <a:xfrm>
            <a:off x="148568" y="6136275"/>
            <a:ext cx="2477675" cy="553998"/>
          </a:xfrm>
          <a:prstGeom prst="rect">
            <a:avLst/>
          </a:prstGeom>
          <a:noFill/>
        </p:spPr>
        <p:txBody>
          <a:bodyPr wrap="square" rtlCol="0">
            <a:spAutoFit/>
          </a:bodyPr>
          <a:lstStyle/>
          <a:p>
            <a:r>
              <a:rPr lang="en-US" sz="1600" dirty="0">
                <a:latin typeface="Arial Black" panose="020B0A04020102020204" pitchFamily="34" charset="0"/>
              </a:rPr>
              <a:t>Circular Economy</a:t>
            </a:r>
          </a:p>
          <a:p>
            <a:r>
              <a:rPr lang="en-US" sz="1400" dirty="0">
                <a:latin typeface="Arial" panose="020B0604020202020204" pitchFamily="34" charset="0"/>
                <a:cs typeface="Arial" panose="020B0604020202020204" pitchFamily="34" charset="0"/>
              </a:rPr>
              <a:t>and the Construction Sector</a:t>
            </a:r>
            <a:endParaRPr lang="en-GB" sz="1400" dirty="0">
              <a:latin typeface="Arial" panose="020B0604020202020204" pitchFamily="34" charset="0"/>
              <a:cs typeface="Arial" panose="020B0604020202020204" pitchFamily="34" charset="0"/>
            </a:endParaRPr>
          </a:p>
        </p:txBody>
      </p:sp>
      <p:sp>
        <p:nvSpPr>
          <p:cNvPr id="7" name="Rectangle 6"/>
          <p:cNvSpPr/>
          <p:nvPr/>
        </p:nvSpPr>
        <p:spPr>
          <a:xfrm>
            <a:off x="2562447" y="6539022"/>
            <a:ext cx="9172353"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148567" y="2616276"/>
            <a:ext cx="10884471" cy="3046988"/>
          </a:xfrm>
          <a:prstGeom prst="rect">
            <a:avLst/>
          </a:prstGeom>
          <a:noFill/>
        </p:spPr>
        <p:txBody>
          <a:bodyPr wrap="square" rtlCol="0">
            <a:spAutoFit/>
          </a:bodyPr>
          <a:lstStyle/>
          <a:p>
            <a:pPr marL="514350" indent="-514350">
              <a:buFont typeface="+mj-lt"/>
              <a:buAutoNum type="arabicParenR"/>
            </a:pPr>
            <a:r>
              <a:rPr lang="en-US" sz="2400" dirty="0">
                <a:latin typeface="Arial" panose="020B0604020202020204" pitchFamily="34" charset="0"/>
                <a:cs typeface="Arial" panose="020B0604020202020204" pitchFamily="34" charset="0"/>
              </a:rPr>
              <a:t>The Broad Concept</a:t>
            </a:r>
          </a:p>
          <a:p>
            <a:pPr marL="514350" indent="-514350">
              <a:buFont typeface="+mj-lt"/>
              <a:buAutoNum type="arabicParenR"/>
            </a:pPr>
            <a:endParaRPr lang="en-US" sz="2400" dirty="0">
              <a:latin typeface="Arial" panose="020B0604020202020204" pitchFamily="34" charset="0"/>
              <a:cs typeface="Arial" panose="020B0604020202020204" pitchFamily="34" charset="0"/>
            </a:endParaRPr>
          </a:p>
          <a:p>
            <a:pPr marL="514350" indent="-514350">
              <a:buFont typeface="+mj-lt"/>
              <a:buAutoNum type="arabicParenR"/>
            </a:pPr>
            <a:r>
              <a:rPr lang="en-US" sz="2400" dirty="0">
                <a:latin typeface="Arial" panose="020B0604020202020204" pitchFamily="34" charset="0"/>
                <a:cs typeface="Arial" panose="020B0604020202020204" pitchFamily="34" charset="0"/>
              </a:rPr>
              <a:t>Legislation &amp; Policy</a:t>
            </a:r>
          </a:p>
          <a:p>
            <a:pPr marL="514350" indent="-514350"/>
            <a:endParaRPr lang="en-GB" sz="2400" dirty="0">
              <a:latin typeface="Arial" panose="020B0604020202020204" pitchFamily="34" charset="0"/>
              <a:cs typeface="Arial" panose="020B0604020202020204" pitchFamily="34" charset="0"/>
            </a:endParaRPr>
          </a:p>
          <a:p>
            <a:pPr marL="514350" indent="-514350">
              <a:buFont typeface="+mj-lt"/>
              <a:buAutoNum type="arabicParenR"/>
            </a:pPr>
            <a:r>
              <a:rPr lang="en-US" sz="2400" dirty="0">
                <a:latin typeface="Arial" panose="020B0604020202020204" pitchFamily="34" charset="0"/>
                <a:cs typeface="Arial" panose="020B0604020202020204" pitchFamily="34" charset="0"/>
              </a:rPr>
              <a:t>The Problem of Waste in Construction</a:t>
            </a:r>
          </a:p>
          <a:p>
            <a:pPr marL="514350" indent="-514350">
              <a:buFont typeface="+mj-lt"/>
              <a:buAutoNum type="arabicParenR"/>
            </a:pPr>
            <a:endParaRPr lang="en-US" sz="2400" dirty="0">
              <a:latin typeface="Arial" panose="020B0604020202020204" pitchFamily="34" charset="0"/>
              <a:cs typeface="Arial" panose="020B0604020202020204" pitchFamily="34" charset="0"/>
            </a:endParaRPr>
          </a:p>
          <a:p>
            <a:pPr marL="514350" indent="-514350">
              <a:buFont typeface="+mj-lt"/>
              <a:buAutoNum type="arabicParenR"/>
            </a:pPr>
            <a:r>
              <a:rPr lang="en-US" sz="2400" dirty="0">
                <a:latin typeface="Arial" panose="020B0604020202020204" pitchFamily="34" charset="0"/>
                <a:cs typeface="Arial" panose="020B0604020202020204" pitchFamily="34" charset="0"/>
              </a:rPr>
              <a:t>Going Beyond Recycling</a:t>
            </a:r>
          </a:p>
          <a:p>
            <a:pPr marL="514350" indent="-514350">
              <a:buFont typeface="+mj-lt"/>
              <a:buAutoNum type="arabicParenR"/>
            </a:pPr>
            <a:endParaRPr lang="en-US" sz="24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4BE5206-6700-4E20-AE7B-E82C541A38FC}"/>
              </a:ext>
            </a:extLst>
          </p:cNvPr>
          <p:cNvSpPr txBox="1"/>
          <p:nvPr/>
        </p:nvSpPr>
        <p:spPr>
          <a:xfrm>
            <a:off x="148568" y="505399"/>
            <a:ext cx="10884471" cy="1384995"/>
          </a:xfrm>
          <a:prstGeom prst="rect">
            <a:avLst/>
          </a:prstGeom>
          <a:noFill/>
        </p:spPr>
        <p:txBody>
          <a:bodyPr wrap="square" rtlCol="0">
            <a:spAutoFit/>
          </a:bodyPr>
          <a:lstStyle/>
          <a:p>
            <a:r>
              <a:rPr lang="en-US" sz="4800" dirty="0">
                <a:latin typeface="Arial Black" panose="020B0A04020102020204" pitchFamily="34" charset="0"/>
              </a:rPr>
              <a:t>Session 1 - Summary </a:t>
            </a:r>
          </a:p>
          <a:p>
            <a:r>
              <a:rPr lang="en-US" sz="3600" dirty="0">
                <a:latin typeface="Arial" panose="020B0604020202020204" pitchFamily="34" charset="0"/>
                <a:cs typeface="Arial" panose="020B0604020202020204" pitchFamily="34" charset="0"/>
              </a:rPr>
              <a:t>Introduction to Circular Economy Principles</a:t>
            </a:r>
            <a:endParaRPr lang="en-GB" sz="36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C7A67C6-CAEA-454E-870C-C4DF1ABBA6D8}"/>
              </a:ext>
            </a:extLst>
          </p:cNvPr>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521357" y="6116117"/>
            <a:ext cx="500071" cy="516284"/>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482309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TextBox 12"/>
          <p:cNvSpPr txBox="1"/>
          <p:nvPr/>
        </p:nvSpPr>
        <p:spPr>
          <a:xfrm>
            <a:off x="148568" y="6136275"/>
            <a:ext cx="2477675" cy="553998"/>
          </a:xfrm>
          <a:prstGeom prst="rect">
            <a:avLst/>
          </a:prstGeom>
          <a:noFill/>
        </p:spPr>
        <p:txBody>
          <a:bodyPr wrap="square" rtlCol="0">
            <a:spAutoFit/>
          </a:bodyPr>
          <a:lstStyle/>
          <a:p>
            <a:r>
              <a:rPr lang="en-US" sz="1600" dirty="0">
                <a:latin typeface="Arial Black" panose="020B0A04020102020204" pitchFamily="34" charset="0"/>
              </a:rPr>
              <a:t>Circular Economy</a:t>
            </a:r>
          </a:p>
          <a:p>
            <a:r>
              <a:rPr lang="en-US" sz="1400" dirty="0">
                <a:latin typeface="Arial" panose="020B0604020202020204" pitchFamily="34" charset="0"/>
                <a:cs typeface="Arial" panose="020B0604020202020204" pitchFamily="34" charset="0"/>
              </a:rPr>
              <a:t>and the Construction Sector</a:t>
            </a:r>
            <a:endParaRPr lang="en-GB" sz="1400" dirty="0">
              <a:latin typeface="Arial" panose="020B0604020202020204" pitchFamily="34" charset="0"/>
              <a:cs typeface="Arial" panose="020B0604020202020204" pitchFamily="34" charset="0"/>
            </a:endParaRPr>
          </a:p>
        </p:txBody>
      </p:sp>
      <p:sp>
        <p:nvSpPr>
          <p:cNvPr id="7" name="Rectangle 6"/>
          <p:cNvSpPr/>
          <p:nvPr/>
        </p:nvSpPr>
        <p:spPr>
          <a:xfrm>
            <a:off x="2562447" y="6539022"/>
            <a:ext cx="9172353"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148568" y="2554993"/>
            <a:ext cx="10884471" cy="2862322"/>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On completion of this session you should:</a:t>
            </a:r>
          </a:p>
          <a:p>
            <a:pPr marL="514350" indent="-514350">
              <a:buFont typeface="+mj-lt"/>
              <a:buAutoNum type="arabicParenR"/>
            </a:pPr>
            <a:endParaRPr lang="en-US" sz="2000" dirty="0">
              <a:latin typeface="Arial" panose="020B0604020202020204" pitchFamily="34" charset="0"/>
              <a:cs typeface="Arial" panose="020B0604020202020204" pitchFamily="34" charset="0"/>
            </a:endParaRPr>
          </a:p>
          <a:p>
            <a:pPr marL="514350" indent="-514350">
              <a:buFont typeface="+mj-lt"/>
              <a:buAutoNum type="arabicParenR"/>
            </a:pPr>
            <a:r>
              <a:rPr lang="en-GB" sz="2000" dirty="0">
                <a:latin typeface="Arial" panose="020B0604020202020204" pitchFamily="34" charset="0"/>
                <a:cs typeface="Arial" panose="020B0604020202020204" pitchFamily="34" charset="0"/>
              </a:rPr>
              <a:t>Understand the two opposing concepts of the linear economy and the circular </a:t>
            </a:r>
            <a:r>
              <a:rPr lang="en-GB" sz="2000" dirty="0" smtClean="0">
                <a:latin typeface="Arial" panose="020B0604020202020204" pitchFamily="34" charset="0"/>
                <a:cs typeface="Arial" panose="020B0604020202020204" pitchFamily="34" charset="0"/>
              </a:rPr>
              <a:t>economy.</a:t>
            </a:r>
            <a:r>
              <a:rPr lang="en-GB" sz="2000" dirty="0">
                <a:latin typeface="Arial" panose="020B0604020202020204" pitchFamily="34" charset="0"/>
                <a:cs typeface="Arial" panose="020B0604020202020204" pitchFamily="34" charset="0"/>
              </a:rPr>
              <a:t/>
            </a:r>
            <a:br>
              <a:rPr lang="en-GB" sz="2000" dirty="0">
                <a:latin typeface="Arial" panose="020B0604020202020204" pitchFamily="34" charset="0"/>
                <a:cs typeface="Arial" panose="020B0604020202020204" pitchFamily="34" charset="0"/>
              </a:rPr>
            </a:br>
            <a:endParaRPr lang="en-GB" sz="2000" dirty="0">
              <a:latin typeface="Arial" panose="020B0604020202020204" pitchFamily="34" charset="0"/>
              <a:cs typeface="Arial" panose="020B0604020202020204" pitchFamily="34" charset="0"/>
            </a:endParaRPr>
          </a:p>
          <a:p>
            <a:pPr marL="514350" indent="-514350">
              <a:buFont typeface="+mj-lt"/>
              <a:buAutoNum type="arabicParenR"/>
            </a:pPr>
            <a:r>
              <a:rPr lang="en-GB" sz="2000" dirty="0">
                <a:latin typeface="Arial" panose="020B0604020202020204" pitchFamily="34" charset="0"/>
                <a:cs typeface="Arial" panose="020B0604020202020204" pitchFamily="34" charset="0"/>
              </a:rPr>
              <a:t>Be able to describe the linkage between climate change, energy efficiency, renewable energy and the circular </a:t>
            </a:r>
            <a:r>
              <a:rPr lang="en-GB" sz="2000" dirty="0" smtClean="0">
                <a:latin typeface="Arial" panose="020B0604020202020204" pitchFamily="34" charset="0"/>
                <a:cs typeface="Arial" panose="020B0604020202020204" pitchFamily="34" charset="0"/>
              </a:rPr>
              <a:t>economy.</a:t>
            </a:r>
            <a:r>
              <a:rPr lang="en-GB" sz="2000" dirty="0">
                <a:latin typeface="Arial" panose="020B0604020202020204" pitchFamily="34" charset="0"/>
                <a:cs typeface="Arial" panose="020B0604020202020204" pitchFamily="34" charset="0"/>
              </a:rPr>
              <a:t/>
            </a:r>
            <a:br>
              <a:rPr lang="en-GB" sz="2000" dirty="0">
                <a:latin typeface="Arial" panose="020B0604020202020204" pitchFamily="34" charset="0"/>
                <a:cs typeface="Arial" panose="020B0604020202020204" pitchFamily="34" charset="0"/>
              </a:rPr>
            </a:br>
            <a:endParaRPr lang="en-GB" sz="2000" dirty="0">
              <a:latin typeface="Arial" panose="020B0604020202020204" pitchFamily="34" charset="0"/>
              <a:cs typeface="Arial" panose="020B0604020202020204" pitchFamily="34" charset="0"/>
            </a:endParaRPr>
          </a:p>
          <a:p>
            <a:pPr marL="514350" indent="-514350">
              <a:buFont typeface="+mj-lt"/>
              <a:buAutoNum type="arabicParenR"/>
            </a:pPr>
            <a:r>
              <a:rPr lang="en-GB" sz="2000" dirty="0">
                <a:latin typeface="Arial" panose="020B0604020202020204" pitchFamily="34" charset="0"/>
                <a:cs typeface="Arial" panose="020B0604020202020204" pitchFamily="34" charset="0"/>
              </a:rPr>
              <a:t>Recognise that the construction sector has the greatest potential to reduce our need for primary material </a:t>
            </a:r>
            <a:r>
              <a:rPr lang="en-GB" sz="2000" dirty="0" smtClean="0">
                <a:latin typeface="Arial" panose="020B0604020202020204" pitchFamily="34" charset="0"/>
                <a:cs typeface="Arial" panose="020B0604020202020204" pitchFamily="34" charset="0"/>
              </a:rPr>
              <a:t>resources.</a:t>
            </a:r>
            <a:endParaRPr lang="en-GB" sz="20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4BE5206-6700-4E20-AE7B-E82C541A38FC}"/>
              </a:ext>
            </a:extLst>
          </p:cNvPr>
          <p:cNvSpPr txBox="1"/>
          <p:nvPr/>
        </p:nvSpPr>
        <p:spPr>
          <a:xfrm>
            <a:off x="148568" y="505399"/>
            <a:ext cx="10884471" cy="1384995"/>
          </a:xfrm>
          <a:prstGeom prst="rect">
            <a:avLst/>
          </a:prstGeom>
          <a:noFill/>
        </p:spPr>
        <p:txBody>
          <a:bodyPr wrap="square" rtlCol="0">
            <a:spAutoFit/>
          </a:bodyPr>
          <a:lstStyle/>
          <a:p>
            <a:r>
              <a:rPr lang="en-US" sz="4800" dirty="0">
                <a:latin typeface="Arial Black" panose="020B0A04020102020204" pitchFamily="34" charset="0"/>
              </a:rPr>
              <a:t>Session 1 – Learning Outcomes</a:t>
            </a:r>
          </a:p>
          <a:p>
            <a:r>
              <a:rPr lang="en-US" sz="3600" dirty="0">
                <a:latin typeface="Arial" panose="020B0604020202020204" pitchFamily="34" charset="0"/>
                <a:cs typeface="Arial" panose="020B0604020202020204" pitchFamily="34" charset="0"/>
              </a:rPr>
              <a:t>Introduction to Circular Economy Principles</a:t>
            </a:r>
            <a:endParaRPr lang="en-GB" sz="36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C7A67C6-CAEA-454E-870C-C4DF1ABBA6D8}"/>
              </a:ext>
            </a:extLst>
          </p:cNvPr>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521357" y="6116117"/>
            <a:ext cx="500071" cy="516284"/>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19891045"/>
      </p:ext>
    </p:extLst>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 r="31585" b="26493"/>
          <a:stretch/>
        </p:blipFill>
        <p:spPr>
          <a:xfrm>
            <a:off x="0" y="0"/>
            <a:ext cx="12187451" cy="6874691"/>
          </a:xfrm>
          <a:prstGeom prst="rect">
            <a:avLst/>
          </a:prstGeom>
        </p:spPr>
      </p:pic>
      <p:pic>
        <p:nvPicPr>
          <p:cNvPr id="3" name="Picture 2"/>
          <p:cNvPicPr>
            <a:picLocks noChangeAspect="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542623" y="6126750"/>
            <a:ext cx="500071" cy="516284"/>
          </a:xfrm>
          <a:prstGeom prst="rect">
            <a:avLst/>
          </a:prstGeom>
        </p:spPr>
      </p:pic>
      <p:sp>
        <p:nvSpPr>
          <p:cNvPr id="10" name="TextBox 9"/>
          <p:cNvSpPr txBox="1"/>
          <p:nvPr/>
        </p:nvSpPr>
        <p:spPr>
          <a:xfrm>
            <a:off x="0" y="2421527"/>
            <a:ext cx="11894126" cy="1692771"/>
          </a:xfrm>
          <a:prstGeom prst="rect">
            <a:avLst/>
          </a:prstGeom>
          <a:noFill/>
        </p:spPr>
        <p:txBody>
          <a:bodyPr wrap="square" rtlCol="0">
            <a:spAutoFit/>
          </a:bodyPr>
          <a:lstStyle/>
          <a:p>
            <a:endParaRPr lang="en-US" sz="4400" dirty="0">
              <a:solidFill>
                <a:schemeClr val="tx1">
                  <a:alpha val="38000"/>
                </a:schemeClr>
              </a:solidFill>
              <a:latin typeface="Arial" panose="020B0604020202020204" pitchFamily="34" charset="0"/>
              <a:cs typeface="Arial" panose="020B0604020202020204" pitchFamily="34" charset="0"/>
            </a:endParaRPr>
          </a:p>
          <a:p>
            <a:r>
              <a:rPr lang="en-US" sz="6000" dirty="0">
                <a:solidFill>
                  <a:schemeClr val="bg1"/>
                </a:solidFill>
                <a:latin typeface="Arial Black" panose="020B0A04020102020204" pitchFamily="34" charset="0"/>
                <a:cs typeface="Arial" panose="020B0604020202020204" pitchFamily="34" charset="0"/>
              </a:rPr>
              <a:t>The Broad Concept…</a:t>
            </a:r>
            <a:endParaRPr lang="en-GB" sz="6000" dirty="0">
              <a:solidFill>
                <a:schemeClr val="bg1"/>
              </a:solidFill>
              <a:latin typeface="Arial Black" panose="020B0A04020102020204" pitchFamily="34" charset="0"/>
              <a:cs typeface="Arial" panose="020B0604020202020204"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34931549"/>
      </p:ext>
    </p:extLst>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photo-1573772383741-5a141172031f.jpg"/>
          <p:cNvPicPr>
            <a:picLocks noChangeAspect="1"/>
          </p:cNvPicPr>
          <p:nvPr/>
        </p:nvPicPr>
        <p:blipFill>
          <a:blip r:embed="rId3"/>
          <a:srcRect l="6170" t="19333" r="28502" b="25617"/>
          <a:stretch>
            <a:fillRect/>
          </a:stretch>
        </p:blipFill>
        <p:spPr>
          <a:xfrm>
            <a:off x="0" y="0"/>
            <a:ext cx="12192000" cy="6858000"/>
          </a:xfrm>
          <a:prstGeom prst="rect">
            <a:avLst/>
          </a:prstGeom>
        </p:spPr>
      </p:pic>
      <p:sp>
        <p:nvSpPr>
          <p:cNvPr id="10" name="TextBox 9"/>
          <p:cNvSpPr txBox="1"/>
          <p:nvPr/>
        </p:nvSpPr>
        <p:spPr>
          <a:xfrm>
            <a:off x="148568" y="505399"/>
            <a:ext cx="10976632" cy="646331"/>
          </a:xfrm>
          <a:prstGeom prst="rect">
            <a:avLst/>
          </a:prstGeom>
          <a:noFill/>
        </p:spPr>
        <p:txBody>
          <a:bodyPr wrap="square" rtlCol="0">
            <a:spAutoFit/>
          </a:bodyPr>
          <a:lstStyle/>
          <a:p>
            <a:r>
              <a:rPr lang="en-US" sz="3600" dirty="0">
                <a:solidFill>
                  <a:schemeClr val="bg1">
                    <a:lumMod val="75000"/>
                  </a:schemeClr>
                </a:solidFill>
                <a:latin typeface="Arial" panose="020B0604020202020204" pitchFamily="34" charset="0"/>
                <a:cs typeface="Arial" panose="020B0604020202020204" pitchFamily="34" charset="0"/>
              </a:rPr>
              <a:t>The Broad Concept:</a:t>
            </a:r>
            <a:r>
              <a:rPr lang="en-US" sz="3600" dirty="0" smtClean="0">
                <a:solidFill>
                  <a:schemeClr val="bg1">
                    <a:lumMod val="75000"/>
                  </a:schemeClr>
                </a:solidFill>
                <a:latin typeface="Arial" panose="020B0604020202020204" pitchFamily="34" charset="0"/>
                <a:cs typeface="Arial" panose="020B0604020202020204" pitchFamily="34" charset="0"/>
              </a:rPr>
              <a:t> </a:t>
            </a:r>
            <a:r>
              <a:rPr lang="en-US" sz="3600" dirty="0" smtClean="0">
                <a:solidFill>
                  <a:schemeClr val="bg1"/>
                </a:solidFill>
                <a:latin typeface="Arial" panose="020B0604020202020204" pitchFamily="34" charset="0"/>
                <a:cs typeface="Arial" panose="020B0604020202020204" pitchFamily="34" charset="0"/>
              </a:rPr>
              <a:t>The Problem we Currently Face</a:t>
            </a:r>
            <a:endParaRPr lang="en-GB" sz="3600" dirty="0">
              <a:solidFill>
                <a:schemeClr val="bg1"/>
              </a:solidFill>
              <a:latin typeface="Arial" panose="020B0604020202020204" pitchFamily="34" charset="0"/>
              <a:cs typeface="Arial" panose="020B0604020202020204" pitchFamily="34" charset="0"/>
            </a:endParaRPr>
          </a:p>
        </p:txBody>
      </p:sp>
      <p:sp>
        <p:nvSpPr>
          <p:cNvPr id="32" name="TextBox 31"/>
          <p:cNvSpPr txBox="1"/>
          <p:nvPr/>
        </p:nvSpPr>
        <p:spPr>
          <a:xfrm>
            <a:off x="237467" y="2383001"/>
            <a:ext cx="5858533" cy="4001095"/>
          </a:xfrm>
          <a:prstGeom prst="rect">
            <a:avLst/>
          </a:prstGeom>
          <a:noFill/>
        </p:spPr>
        <p:txBody>
          <a:bodyPr wrap="square" rtlCol="0">
            <a:spAutoFit/>
          </a:bodyPr>
          <a:lstStyle/>
          <a:p>
            <a:r>
              <a:rPr lang="en-US" sz="2000" dirty="0" smtClean="0">
                <a:solidFill>
                  <a:srgbClr val="D9D9D9"/>
                </a:solidFill>
                <a:latin typeface="Arial" panose="020B0604020202020204" pitchFamily="34" charset="0"/>
                <a:cs typeface="Arial" panose="020B0604020202020204" pitchFamily="34" charset="0"/>
              </a:rPr>
              <a:t>Latest figures show that the World’s population is due to reach </a:t>
            </a:r>
            <a:r>
              <a:rPr lang="en-US" sz="2000" b="1" dirty="0" smtClean="0">
                <a:solidFill>
                  <a:srgbClr val="D9D9D9"/>
                </a:solidFill>
                <a:latin typeface="Arial" panose="020B0604020202020204" pitchFamily="34" charset="0"/>
                <a:cs typeface="Arial" panose="020B0604020202020204" pitchFamily="34" charset="0"/>
              </a:rPr>
              <a:t>9.7 billion in 2050</a:t>
            </a:r>
            <a:r>
              <a:rPr lang="en-US" sz="2000" dirty="0" smtClean="0">
                <a:solidFill>
                  <a:srgbClr val="D9D9D9"/>
                </a:solidFill>
                <a:latin typeface="Arial" panose="020B0604020202020204" pitchFamily="34" charset="0"/>
                <a:cs typeface="Arial" panose="020B0604020202020204" pitchFamily="34" charset="0"/>
              </a:rPr>
              <a:t>.</a:t>
            </a:r>
          </a:p>
          <a:p>
            <a:endParaRPr lang="en-US" sz="2000" dirty="0" smtClean="0">
              <a:solidFill>
                <a:srgbClr val="D9D9D9"/>
              </a:solidFill>
              <a:latin typeface="Arial" panose="020B0604020202020204" pitchFamily="34" charset="0"/>
              <a:cs typeface="Arial" panose="020B0604020202020204" pitchFamily="34" charset="0"/>
            </a:endParaRPr>
          </a:p>
          <a:p>
            <a:r>
              <a:rPr lang="en-US" sz="2000" dirty="0" smtClean="0">
                <a:solidFill>
                  <a:srgbClr val="D9D9D9"/>
                </a:solidFill>
                <a:latin typeface="Arial" panose="020B0604020202020204" pitchFamily="34" charset="0"/>
                <a:cs typeface="Arial" panose="020B0604020202020204" pitchFamily="34" charset="0"/>
              </a:rPr>
              <a:t>At this level, the equivalent of </a:t>
            </a:r>
            <a:r>
              <a:rPr lang="en-US" sz="2000" b="1" dirty="0" smtClean="0">
                <a:solidFill>
                  <a:srgbClr val="D9D9D9"/>
                </a:solidFill>
                <a:latin typeface="Arial" panose="020B0604020202020204" pitchFamily="34" charset="0"/>
                <a:cs typeface="Arial" panose="020B0604020202020204" pitchFamily="34" charset="0"/>
              </a:rPr>
              <a:t>3 planets worth of resources </a:t>
            </a:r>
            <a:r>
              <a:rPr lang="en-US" sz="2000" dirty="0" smtClean="0">
                <a:solidFill>
                  <a:srgbClr val="D9D9D9"/>
                </a:solidFill>
                <a:latin typeface="Arial" panose="020B0604020202020204" pitchFamily="34" charset="0"/>
                <a:cs typeface="Arial" panose="020B0604020202020204" pitchFamily="34" charset="0"/>
              </a:rPr>
              <a:t>would be required to sustain that population, based on our current lifestyles. </a:t>
            </a:r>
            <a:r>
              <a:rPr lang="en-US" sz="1400" dirty="0" smtClean="0">
                <a:solidFill>
                  <a:srgbClr val="D9D9D9"/>
                </a:solidFill>
                <a:latin typeface="Arial" panose="020B0604020202020204" pitchFamily="34" charset="0"/>
                <a:cs typeface="Arial" panose="020B0604020202020204" pitchFamily="34" charset="0"/>
              </a:rPr>
              <a:t>(</a:t>
            </a:r>
            <a:r>
              <a:rPr lang="en-US" sz="1400" b="1" dirty="0" smtClean="0">
                <a:solidFill>
                  <a:srgbClr val="D9D9D9"/>
                </a:solidFill>
                <a:latin typeface="Arial" panose="020B0604020202020204" pitchFamily="34" charset="0"/>
                <a:cs typeface="Arial" panose="020B0604020202020204" pitchFamily="34" charset="0"/>
              </a:rPr>
              <a:t>The United Nations</a:t>
            </a:r>
            <a:r>
              <a:rPr lang="en-US" sz="1400" dirty="0" smtClean="0">
                <a:solidFill>
                  <a:srgbClr val="D9D9D9"/>
                </a:solidFill>
                <a:latin typeface="Arial" panose="020B0604020202020204" pitchFamily="34" charset="0"/>
                <a:cs typeface="Arial" panose="020B0604020202020204" pitchFamily="34" charset="0"/>
              </a:rPr>
              <a:t>)</a:t>
            </a:r>
          </a:p>
          <a:p>
            <a:endParaRPr lang="en-US" sz="2000" dirty="0" smtClean="0">
              <a:solidFill>
                <a:srgbClr val="D9D9D9"/>
              </a:solidFill>
              <a:latin typeface="Arial" panose="020B0604020202020204" pitchFamily="34" charset="0"/>
              <a:cs typeface="Arial" panose="020B0604020202020204" pitchFamily="34" charset="0"/>
            </a:endParaRPr>
          </a:p>
          <a:p>
            <a:r>
              <a:rPr lang="en-US" sz="2000" dirty="0" smtClean="0">
                <a:solidFill>
                  <a:srgbClr val="D9D9D9"/>
                </a:solidFill>
                <a:latin typeface="Arial" panose="020B0604020202020204" pitchFamily="34" charset="0"/>
                <a:cs typeface="Arial" panose="020B0604020202020204" pitchFamily="34" charset="0"/>
              </a:rPr>
              <a:t>Key resources are already under severe pressure, such as </a:t>
            </a:r>
            <a:r>
              <a:rPr lang="en-US" sz="2000" b="1" dirty="0" smtClean="0">
                <a:solidFill>
                  <a:srgbClr val="D9D9D9"/>
                </a:solidFill>
                <a:latin typeface="Arial" panose="020B0604020202020204" pitchFamily="34" charset="0"/>
                <a:cs typeface="Arial" panose="020B0604020202020204" pitchFamily="34" charset="0"/>
              </a:rPr>
              <a:t>water</a:t>
            </a:r>
            <a:r>
              <a:rPr lang="en-US" sz="2000" dirty="0" smtClean="0">
                <a:solidFill>
                  <a:srgbClr val="D9D9D9"/>
                </a:solidFill>
                <a:latin typeface="Arial" panose="020B0604020202020204" pitchFamily="34" charset="0"/>
                <a:cs typeface="Arial" panose="020B0604020202020204" pitchFamily="34" charset="0"/>
              </a:rPr>
              <a:t> and </a:t>
            </a:r>
            <a:r>
              <a:rPr lang="en-US" sz="2000" b="1" dirty="0" smtClean="0">
                <a:solidFill>
                  <a:srgbClr val="D9D9D9"/>
                </a:solidFill>
                <a:latin typeface="Arial" panose="020B0604020202020204" pitchFamily="34" charset="0"/>
                <a:cs typeface="Arial" panose="020B0604020202020204" pitchFamily="34" charset="0"/>
              </a:rPr>
              <a:t>fossil fuels</a:t>
            </a:r>
            <a:r>
              <a:rPr lang="en-US" sz="2000" dirty="0" smtClean="0">
                <a:solidFill>
                  <a:srgbClr val="D9D9D9"/>
                </a:solidFill>
                <a:latin typeface="Arial" panose="020B0604020202020204" pitchFamily="34" charset="0"/>
                <a:cs typeface="Arial" panose="020B0604020202020204" pitchFamily="34" charset="0"/>
              </a:rPr>
              <a:t>, whilst certain rare elements used in manufacturing and construction are already close to eradication.</a:t>
            </a:r>
          </a:p>
          <a:p>
            <a:endParaRPr lang="en-US" sz="2000" dirty="0" smtClean="0">
              <a:solidFill>
                <a:srgbClr val="D9D9D9"/>
              </a:solidFill>
              <a:latin typeface="Arial" panose="020B0604020202020204" pitchFamily="34" charset="0"/>
              <a:cs typeface="Arial" panose="020B0604020202020204"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88923508"/>
      </p:ext>
    </p:extLst>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TextBox 12"/>
          <p:cNvSpPr txBox="1"/>
          <p:nvPr/>
        </p:nvSpPr>
        <p:spPr>
          <a:xfrm>
            <a:off x="148568" y="6136275"/>
            <a:ext cx="2477675" cy="553998"/>
          </a:xfrm>
          <a:prstGeom prst="rect">
            <a:avLst/>
          </a:prstGeom>
          <a:noFill/>
        </p:spPr>
        <p:txBody>
          <a:bodyPr wrap="square" rtlCol="0">
            <a:spAutoFit/>
          </a:bodyPr>
          <a:lstStyle/>
          <a:p>
            <a:r>
              <a:rPr lang="en-US" sz="1600" dirty="0">
                <a:latin typeface="Arial Black" panose="020B0A04020102020204" pitchFamily="34" charset="0"/>
              </a:rPr>
              <a:t>Circular Economy</a:t>
            </a:r>
          </a:p>
          <a:p>
            <a:r>
              <a:rPr lang="en-US" sz="1400" dirty="0">
                <a:latin typeface="Arial" panose="020B0604020202020204" pitchFamily="34" charset="0"/>
                <a:cs typeface="Arial" panose="020B0604020202020204" pitchFamily="34" charset="0"/>
              </a:rPr>
              <a:t>and the Construction Sector</a:t>
            </a:r>
            <a:endParaRPr lang="en-GB" sz="1400" dirty="0">
              <a:latin typeface="Arial" panose="020B0604020202020204" pitchFamily="34" charset="0"/>
              <a:cs typeface="Arial" panose="020B0604020202020204" pitchFamily="34" charset="0"/>
            </a:endParaRPr>
          </a:p>
        </p:txBody>
      </p:sp>
      <p:sp>
        <p:nvSpPr>
          <p:cNvPr id="7" name="Rectangle 6"/>
          <p:cNvSpPr/>
          <p:nvPr/>
        </p:nvSpPr>
        <p:spPr>
          <a:xfrm>
            <a:off x="2562447" y="6539022"/>
            <a:ext cx="9172353"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48568" y="505399"/>
            <a:ext cx="10976632" cy="646331"/>
          </a:xfrm>
          <a:prstGeom prst="rect">
            <a:avLst/>
          </a:prstGeom>
          <a:noFill/>
        </p:spPr>
        <p:txBody>
          <a:bodyPr wrap="square" rtlCol="0">
            <a:spAutoFit/>
          </a:bodyPr>
          <a:lstStyle/>
          <a:p>
            <a:r>
              <a:rPr lang="en-US" sz="3600" dirty="0">
                <a:solidFill>
                  <a:schemeClr val="tx1">
                    <a:alpha val="38000"/>
                  </a:schemeClr>
                </a:solidFill>
                <a:latin typeface="Arial" panose="020B0604020202020204" pitchFamily="34" charset="0"/>
                <a:cs typeface="Arial" panose="020B0604020202020204" pitchFamily="34" charset="0"/>
              </a:rPr>
              <a:t>The Broad Concept: </a:t>
            </a:r>
            <a:r>
              <a:rPr lang="en-US" sz="3600" dirty="0">
                <a:latin typeface="Arial" panose="020B0604020202020204" pitchFamily="34" charset="0"/>
                <a:cs typeface="Arial" panose="020B0604020202020204" pitchFamily="34" charset="0"/>
              </a:rPr>
              <a:t>The Linear Economy</a:t>
            </a:r>
            <a:endParaRPr lang="en-GB" sz="3600" dirty="0">
              <a:latin typeface="Arial" panose="020B0604020202020204" pitchFamily="34" charset="0"/>
              <a:cs typeface="Arial" panose="020B0604020202020204" pitchFamily="34" charset="0"/>
            </a:endParaRPr>
          </a:p>
        </p:txBody>
      </p:sp>
      <p:sp>
        <p:nvSpPr>
          <p:cNvPr id="8" name="Pentagon 7"/>
          <p:cNvSpPr/>
          <p:nvPr/>
        </p:nvSpPr>
        <p:spPr>
          <a:xfrm>
            <a:off x="660400" y="3276600"/>
            <a:ext cx="1993900" cy="987632"/>
          </a:xfrm>
          <a:prstGeom prst="homePlate">
            <a:avLst/>
          </a:prstGeom>
          <a:solidFill>
            <a:schemeClr val="accent4">
              <a:lumMod val="75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Chevron 8"/>
          <p:cNvSpPr/>
          <p:nvPr/>
        </p:nvSpPr>
        <p:spPr>
          <a:xfrm>
            <a:off x="2806700" y="3276600"/>
            <a:ext cx="1625600" cy="989496"/>
          </a:xfrm>
          <a:prstGeom prst="chevron">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1" name="Chevron 10"/>
          <p:cNvSpPr/>
          <p:nvPr/>
        </p:nvSpPr>
        <p:spPr>
          <a:xfrm>
            <a:off x="4597400" y="3277152"/>
            <a:ext cx="1625600" cy="989496"/>
          </a:xfrm>
          <a:prstGeom prst="chevron">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2" name="Chevron 11"/>
          <p:cNvSpPr/>
          <p:nvPr/>
        </p:nvSpPr>
        <p:spPr>
          <a:xfrm>
            <a:off x="6438900" y="3264452"/>
            <a:ext cx="1625600" cy="989496"/>
          </a:xfrm>
          <a:prstGeom prst="chevron">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4" name="Chevron 13"/>
          <p:cNvSpPr/>
          <p:nvPr/>
        </p:nvSpPr>
        <p:spPr>
          <a:xfrm>
            <a:off x="8229600" y="3264452"/>
            <a:ext cx="1625600" cy="989496"/>
          </a:xfrm>
          <a:prstGeom prst="chevron">
            <a:avLst/>
          </a:prstGeom>
          <a:solidFill>
            <a:schemeClr val="accent2">
              <a:lumMod val="50000"/>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pic>
        <p:nvPicPr>
          <p:cNvPr id="15" name="Picture 14" descr="linear symbols.jpg"/>
          <p:cNvPicPr>
            <a:picLocks noChangeAspect="1"/>
          </p:cNvPicPr>
          <p:nvPr/>
        </p:nvPicPr>
        <p:blipFill>
          <a:blip r:embed="rId3"/>
          <a:srcRect l="12519" r="71244"/>
          <a:stretch>
            <a:fillRect/>
          </a:stretch>
        </p:blipFill>
        <p:spPr>
          <a:xfrm>
            <a:off x="825500" y="2349500"/>
            <a:ext cx="1166220" cy="730250"/>
          </a:xfrm>
          <a:prstGeom prst="rect">
            <a:avLst/>
          </a:prstGeom>
        </p:spPr>
      </p:pic>
      <p:pic>
        <p:nvPicPr>
          <p:cNvPr id="17" name="Picture 16" descr="linear symbols.jpg"/>
          <p:cNvPicPr>
            <a:picLocks noChangeAspect="1"/>
          </p:cNvPicPr>
          <p:nvPr/>
        </p:nvPicPr>
        <p:blipFill>
          <a:blip r:embed="rId3"/>
          <a:srcRect l="33915" r="55463"/>
          <a:stretch>
            <a:fillRect/>
          </a:stretch>
        </p:blipFill>
        <p:spPr>
          <a:xfrm>
            <a:off x="3035300" y="2336800"/>
            <a:ext cx="776216" cy="742950"/>
          </a:xfrm>
          <a:prstGeom prst="rect">
            <a:avLst/>
          </a:prstGeom>
        </p:spPr>
      </p:pic>
      <p:pic>
        <p:nvPicPr>
          <p:cNvPr id="18" name="Picture 17" descr="linear symbols.jpg"/>
          <p:cNvPicPr>
            <a:picLocks noChangeAspect="1"/>
          </p:cNvPicPr>
          <p:nvPr/>
        </p:nvPicPr>
        <p:blipFill>
          <a:blip r:embed="rId3"/>
          <a:srcRect l="46965" r="35888"/>
          <a:stretch>
            <a:fillRect/>
          </a:stretch>
        </p:blipFill>
        <p:spPr>
          <a:xfrm>
            <a:off x="4546600" y="2374900"/>
            <a:ext cx="1167357" cy="692150"/>
          </a:xfrm>
          <a:prstGeom prst="rect">
            <a:avLst/>
          </a:prstGeom>
        </p:spPr>
      </p:pic>
      <p:pic>
        <p:nvPicPr>
          <p:cNvPr id="19" name="Picture 18" descr="linear symbols.jpg"/>
          <p:cNvPicPr>
            <a:picLocks noChangeAspect="1"/>
          </p:cNvPicPr>
          <p:nvPr/>
        </p:nvPicPr>
        <p:blipFill>
          <a:blip r:embed="rId3"/>
          <a:srcRect l="73520" r="18589"/>
          <a:stretch>
            <a:fillRect/>
          </a:stretch>
        </p:blipFill>
        <p:spPr>
          <a:xfrm>
            <a:off x="6731000" y="2311400"/>
            <a:ext cx="596331" cy="768350"/>
          </a:xfrm>
          <a:prstGeom prst="rect">
            <a:avLst/>
          </a:prstGeom>
        </p:spPr>
      </p:pic>
      <p:pic>
        <p:nvPicPr>
          <p:cNvPr id="20" name="Picture 19" descr="linear symbols.jpg"/>
          <p:cNvPicPr>
            <a:picLocks noChangeAspect="1"/>
          </p:cNvPicPr>
          <p:nvPr/>
        </p:nvPicPr>
        <p:blipFill>
          <a:blip r:embed="rId3"/>
          <a:srcRect l="90668"/>
          <a:stretch>
            <a:fillRect/>
          </a:stretch>
        </p:blipFill>
        <p:spPr>
          <a:xfrm>
            <a:off x="8509000" y="2361426"/>
            <a:ext cx="647700" cy="705624"/>
          </a:xfrm>
          <a:prstGeom prst="rect">
            <a:avLst/>
          </a:prstGeom>
        </p:spPr>
      </p:pic>
      <p:sp>
        <p:nvSpPr>
          <p:cNvPr id="23" name="TextBox 22"/>
          <p:cNvSpPr txBox="1"/>
          <p:nvPr/>
        </p:nvSpPr>
        <p:spPr>
          <a:xfrm>
            <a:off x="859767" y="3479512"/>
            <a:ext cx="2645433" cy="584776"/>
          </a:xfrm>
          <a:prstGeom prst="rect">
            <a:avLst/>
          </a:prstGeom>
          <a:noFill/>
        </p:spPr>
        <p:txBody>
          <a:bodyPr wrap="square" rtlCol="0">
            <a:spAutoFit/>
          </a:bodyPr>
          <a:lstStyle/>
          <a:p>
            <a:pPr marL="514350" indent="-514350"/>
            <a:r>
              <a:rPr lang="en-US" sz="1600" dirty="0">
                <a:latin typeface="Arial" panose="020B0604020202020204" pitchFamily="34" charset="0"/>
                <a:cs typeface="Arial" panose="020B0604020202020204" pitchFamily="34" charset="0"/>
              </a:rPr>
              <a:t>Extraction of </a:t>
            </a:r>
          </a:p>
          <a:p>
            <a:pPr marL="514350" indent="-514350"/>
            <a:r>
              <a:rPr lang="en-US" sz="1600" dirty="0">
                <a:latin typeface="Arial" panose="020B0604020202020204" pitchFamily="34" charset="0"/>
                <a:cs typeface="Arial" panose="020B0604020202020204" pitchFamily="34" charset="0"/>
              </a:rPr>
              <a:t>Resource</a:t>
            </a:r>
            <a:endParaRPr lang="en-GB" sz="1600" dirty="0">
              <a:latin typeface="Arial" panose="020B0604020202020204" pitchFamily="34" charset="0"/>
              <a:cs typeface="Arial" panose="020B0604020202020204" pitchFamily="34" charset="0"/>
            </a:endParaRPr>
          </a:p>
        </p:txBody>
      </p:sp>
      <p:sp>
        <p:nvSpPr>
          <p:cNvPr id="24" name="TextBox 23"/>
          <p:cNvSpPr txBox="1"/>
          <p:nvPr/>
        </p:nvSpPr>
        <p:spPr>
          <a:xfrm>
            <a:off x="2625067" y="4305376"/>
            <a:ext cx="1705633" cy="338554"/>
          </a:xfrm>
          <a:prstGeom prst="rect">
            <a:avLst/>
          </a:prstGeom>
          <a:noFill/>
        </p:spPr>
        <p:txBody>
          <a:bodyPr wrap="square" rtlCol="0">
            <a:spAutoFit/>
          </a:bodyPr>
          <a:lstStyle/>
          <a:p>
            <a:pPr marL="514350" indent="-514350"/>
            <a:r>
              <a:rPr lang="en-US" sz="1600" dirty="0">
                <a:latin typeface="Arial" panose="020B0604020202020204" pitchFamily="34" charset="0"/>
                <a:cs typeface="Arial" panose="020B0604020202020204" pitchFamily="34" charset="0"/>
              </a:rPr>
              <a:t>Manufacturing</a:t>
            </a:r>
            <a:endParaRPr lang="en-GB" sz="1600" dirty="0">
              <a:latin typeface="Arial" panose="020B0604020202020204" pitchFamily="34" charset="0"/>
              <a:cs typeface="Arial" panose="020B0604020202020204" pitchFamily="34" charset="0"/>
            </a:endParaRPr>
          </a:p>
        </p:txBody>
      </p:sp>
      <p:sp>
        <p:nvSpPr>
          <p:cNvPr id="25" name="TextBox 24"/>
          <p:cNvSpPr txBox="1"/>
          <p:nvPr/>
        </p:nvSpPr>
        <p:spPr>
          <a:xfrm>
            <a:off x="4557383" y="4292676"/>
            <a:ext cx="1475117" cy="338554"/>
          </a:xfrm>
          <a:prstGeom prst="rect">
            <a:avLst/>
          </a:prstGeom>
          <a:noFill/>
        </p:spPr>
        <p:txBody>
          <a:bodyPr wrap="square" rtlCol="0">
            <a:spAutoFit/>
          </a:bodyPr>
          <a:lstStyle/>
          <a:p>
            <a:pPr marL="514350" indent="-514350"/>
            <a:r>
              <a:rPr lang="en-US" sz="1600" dirty="0">
                <a:latin typeface="Arial" panose="020B0604020202020204" pitchFamily="34" charset="0"/>
                <a:cs typeface="Arial" panose="020B0604020202020204" pitchFamily="34" charset="0"/>
              </a:rPr>
              <a:t>Distribution</a:t>
            </a:r>
            <a:endParaRPr lang="en-GB" sz="1600" dirty="0">
              <a:latin typeface="Arial" panose="020B0604020202020204" pitchFamily="34" charset="0"/>
              <a:cs typeface="Arial" panose="020B0604020202020204" pitchFamily="34" charset="0"/>
            </a:endParaRPr>
          </a:p>
        </p:txBody>
      </p:sp>
      <p:sp>
        <p:nvSpPr>
          <p:cNvPr id="26" name="TextBox 25"/>
          <p:cNvSpPr txBox="1"/>
          <p:nvPr/>
        </p:nvSpPr>
        <p:spPr>
          <a:xfrm>
            <a:off x="6309983" y="4279976"/>
            <a:ext cx="1475117" cy="338554"/>
          </a:xfrm>
          <a:prstGeom prst="rect">
            <a:avLst/>
          </a:prstGeom>
          <a:noFill/>
        </p:spPr>
        <p:txBody>
          <a:bodyPr wrap="square" rtlCol="0">
            <a:spAutoFit/>
          </a:bodyPr>
          <a:lstStyle/>
          <a:p>
            <a:pPr marL="514350" indent="-514350"/>
            <a:r>
              <a:rPr lang="en-US" sz="1600" dirty="0">
                <a:latin typeface="Arial" panose="020B0604020202020204" pitchFamily="34" charset="0"/>
                <a:cs typeface="Arial" panose="020B0604020202020204" pitchFamily="34" charset="0"/>
              </a:rPr>
              <a:t>Consumption</a:t>
            </a:r>
            <a:endParaRPr lang="en-GB" sz="1600" dirty="0">
              <a:latin typeface="Arial" panose="020B0604020202020204" pitchFamily="34" charset="0"/>
              <a:cs typeface="Arial" panose="020B0604020202020204" pitchFamily="34" charset="0"/>
            </a:endParaRPr>
          </a:p>
        </p:txBody>
      </p:sp>
      <p:sp>
        <p:nvSpPr>
          <p:cNvPr id="27" name="TextBox 26"/>
          <p:cNvSpPr txBox="1"/>
          <p:nvPr/>
        </p:nvSpPr>
        <p:spPr>
          <a:xfrm>
            <a:off x="8341983" y="4254576"/>
            <a:ext cx="1475117" cy="338554"/>
          </a:xfrm>
          <a:prstGeom prst="rect">
            <a:avLst/>
          </a:prstGeom>
          <a:noFill/>
        </p:spPr>
        <p:txBody>
          <a:bodyPr wrap="square" rtlCol="0">
            <a:spAutoFit/>
          </a:bodyPr>
          <a:lstStyle/>
          <a:p>
            <a:pPr marL="514350" indent="-514350"/>
            <a:r>
              <a:rPr lang="en-US" sz="1600" dirty="0">
                <a:latin typeface="Arial" panose="020B0604020202020204" pitchFamily="34" charset="0"/>
                <a:cs typeface="Arial" panose="020B0604020202020204" pitchFamily="34" charset="0"/>
              </a:rPr>
              <a:t>Dispose</a:t>
            </a:r>
            <a:endParaRPr lang="en-GB" sz="1600" dirty="0">
              <a:latin typeface="Arial" panose="020B0604020202020204" pitchFamily="34" charset="0"/>
              <a:cs typeface="Arial" panose="020B0604020202020204" pitchFamily="34" charset="0"/>
            </a:endParaRPr>
          </a:p>
        </p:txBody>
      </p:sp>
      <p:sp>
        <p:nvSpPr>
          <p:cNvPr id="28" name="TextBox 27"/>
          <p:cNvSpPr txBox="1"/>
          <p:nvPr/>
        </p:nvSpPr>
        <p:spPr>
          <a:xfrm>
            <a:off x="10016467" y="3797012"/>
            <a:ext cx="2645433" cy="584776"/>
          </a:xfrm>
          <a:prstGeom prst="rect">
            <a:avLst/>
          </a:prstGeom>
          <a:noFill/>
        </p:spPr>
        <p:txBody>
          <a:bodyPr wrap="square" rtlCol="0">
            <a:spAutoFit/>
          </a:bodyPr>
          <a:lstStyle/>
          <a:p>
            <a:pPr marL="514350" indent="-514350"/>
            <a:r>
              <a:rPr lang="en-US" sz="1600" dirty="0">
                <a:latin typeface="Arial" panose="020B0604020202020204" pitchFamily="34" charset="0"/>
                <a:cs typeface="Arial" panose="020B0604020202020204" pitchFamily="34" charset="0"/>
              </a:rPr>
              <a:t>Depletion of Finite</a:t>
            </a:r>
          </a:p>
          <a:p>
            <a:pPr marL="514350" indent="-514350"/>
            <a:r>
              <a:rPr lang="en-US" sz="1600" dirty="0">
                <a:latin typeface="Arial" panose="020B0604020202020204" pitchFamily="34" charset="0"/>
                <a:cs typeface="Arial" panose="020B0604020202020204" pitchFamily="34" charset="0"/>
              </a:rPr>
              <a:t>Natural Resources</a:t>
            </a:r>
            <a:endParaRPr lang="en-GB" sz="1600" dirty="0">
              <a:latin typeface="Arial" panose="020B0604020202020204" pitchFamily="34" charset="0"/>
              <a:cs typeface="Arial" panose="020B0604020202020204" pitchFamily="34" charset="0"/>
            </a:endParaRPr>
          </a:p>
        </p:txBody>
      </p:sp>
      <p:pic>
        <p:nvPicPr>
          <p:cNvPr id="29" name="Picture 28" descr="global-warming-and-earth-burning-vector-19116653 black.jpg"/>
          <p:cNvPicPr>
            <a:picLocks noChangeAspect="1"/>
          </p:cNvPicPr>
          <p:nvPr/>
        </p:nvPicPr>
        <p:blipFill>
          <a:blip r:embed="rId4"/>
          <a:stretch>
            <a:fillRect/>
          </a:stretch>
        </p:blipFill>
        <p:spPr>
          <a:xfrm>
            <a:off x="10276890" y="2272780"/>
            <a:ext cx="1076910" cy="1448372"/>
          </a:xfrm>
          <a:prstGeom prst="rect">
            <a:avLst/>
          </a:prstGeom>
        </p:spPr>
      </p:pic>
      <p:pic>
        <p:nvPicPr>
          <p:cNvPr id="30" name="Picture 2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D183B64-50AA-4565-BD43-6C3CE62A9D08}"/>
              </a:ext>
            </a:extLst>
          </p:cNvPr>
          <p:cNvPicPr>
            <a:picLocks noChangeAspect="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521357" y="6116117"/>
            <a:ext cx="500071" cy="516284"/>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88923508"/>
      </p:ext>
    </p:extLst>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TextBox 12"/>
          <p:cNvSpPr txBox="1"/>
          <p:nvPr/>
        </p:nvSpPr>
        <p:spPr>
          <a:xfrm>
            <a:off x="148568" y="6136275"/>
            <a:ext cx="2477675" cy="553998"/>
          </a:xfrm>
          <a:prstGeom prst="rect">
            <a:avLst/>
          </a:prstGeom>
          <a:noFill/>
        </p:spPr>
        <p:txBody>
          <a:bodyPr wrap="square" rtlCol="0">
            <a:spAutoFit/>
          </a:bodyPr>
          <a:lstStyle/>
          <a:p>
            <a:r>
              <a:rPr lang="en-US" sz="1600" dirty="0">
                <a:latin typeface="Arial Black" panose="020B0A04020102020204" pitchFamily="34" charset="0"/>
              </a:rPr>
              <a:t>Circular Economy</a:t>
            </a:r>
          </a:p>
          <a:p>
            <a:r>
              <a:rPr lang="en-US" sz="1400" dirty="0">
                <a:latin typeface="Arial" panose="020B0604020202020204" pitchFamily="34" charset="0"/>
                <a:cs typeface="Arial" panose="020B0604020202020204" pitchFamily="34" charset="0"/>
              </a:rPr>
              <a:t>and the Construction Sector</a:t>
            </a:r>
            <a:endParaRPr lang="en-GB" sz="1400" dirty="0">
              <a:latin typeface="Arial" panose="020B0604020202020204" pitchFamily="34" charset="0"/>
              <a:cs typeface="Arial" panose="020B0604020202020204" pitchFamily="34" charset="0"/>
            </a:endParaRPr>
          </a:p>
        </p:txBody>
      </p:sp>
      <p:sp>
        <p:nvSpPr>
          <p:cNvPr id="7" name="Rectangle 6"/>
          <p:cNvSpPr/>
          <p:nvPr/>
        </p:nvSpPr>
        <p:spPr>
          <a:xfrm>
            <a:off x="2562447" y="6539022"/>
            <a:ext cx="9172353"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48568" y="505399"/>
            <a:ext cx="10976632" cy="646331"/>
          </a:xfrm>
          <a:prstGeom prst="rect">
            <a:avLst/>
          </a:prstGeom>
          <a:noFill/>
        </p:spPr>
        <p:txBody>
          <a:bodyPr wrap="square" rtlCol="0">
            <a:spAutoFit/>
          </a:bodyPr>
          <a:lstStyle/>
          <a:p>
            <a:r>
              <a:rPr lang="en-US" sz="3600" dirty="0">
                <a:solidFill>
                  <a:schemeClr val="tx1">
                    <a:alpha val="38000"/>
                  </a:schemeClr>
                </a:solidFill>
                <a:latin typeface="Arial" panose="020B0604020202020204" pitchFamily="34" charset="0"/>
                <a:cs typeface="Arial" panose="020B0604020202020204" pitchFamily="34" charset="0"/>
              </a:rPr>
              <a:t>The Broad Concept: </a:t>
            </a:r>
            <a:r>
              <a:rPr lang="en-US" sz="3600" dirty="0">
                <a:latin typeface="Arial" panose="020B0604020202020204" pitchFamily="34" charset="0"/>
                <a:cs typeface="Arial" panose="020B0604020202020204" pitchFamily="34" charset="0"/>
              </a:rPr>
              <a:t>The Circular Economy</a:t>
            </a:r>
            <a:endParaRPr lang="en-GB" sz="3600" dirty="0">
              <a:latin typeface="Arial" panose="020B0604020202020204" pitchFamily="34" charset="0"/>
              <a:cs typeface="Arial" panose="020B0604020202020204" pitchFamily="34" charset="0"/>
            </a:endParaRPr>
          </a:p>
        </p:txBody>
      </p:sp>
      <p:pic>
        <p:nvPicPr>
          <p:cNvPr id="12" name="Picture 11" descr="Circular Economy Chart amend.jpg"/>
          <p:cNvPicPr>
            <a:picLocks noChangeAspect="1"/>
          </p:cNvPicPr>
          <p:nvPr/>
        </p:nvPicPr>
        <p:blipFill>
          <a:blip r:embed="rId3"/>
          <a:stretch>
            <a:fillRect/>
          </a:stretch>
        </p:blipFill>
        <p:spPr>
          <a:xfrm>
            <a:off x="2952129" y="1511299"/>
            <a:ext cx="5366371" cy="4423523"/>
          </a:xfrm>
          <a:prstGeom prst="rect">
            <a:avLst/>
          </a:prstGeom>
        </p:spPr>
      </p:pic>
      <p:sp>
        <p:nvSpPr>
          <p:cNvPr id="14" name="TextBox 13"/>
          <p:cNvSpPr txBox="1"/>
          <p:nvPr/>
        </p:nvSpPr>
        <p:spPr>
          <a:xfrm>
            <a:off x="1609067" y="1866612"/>
            <a:ext cx="1477033" cy="584776"/>
          </a:xfrm>
          <a:prstGeom prst="rect">
            <a:avLst/>
          </a:prstGeom>
          <a:noFill/>
        </p:spPr>
        <p:txBody>
          <a:bodyPr wrap="square" rtlCol="0">
            <a:spAutoFit/>
          </a:bodyPr>
          <a:lstStyle/>
          <a:p>
            <a:pPr marL="514350" indent="-514350"/>
            <a:r>
              <a:rPr lang="en-US" sz="1600" dirty="0">
                <a:latin typeface="Arial" panose="020B0604020202020204" pitchFamily="34" charset="0"/>
                <a:cs typeface="Arial" panose="020B0604020202020204" pitchFamily="34" charset="0"/>
              </a:rPr>
              <a:t>Extraction of </a:t>
            </a:r>
          </a:p>
          <a:p>
            <a:pPr marL="514350" indent="-514350"/>
            <a:r>
              <a:rPr lang="en-US" sz="1600" dirty="0">
                <a:latin typeface="Arial" panose="020B0604020202020204" pitchFamily="34" charset="0"/>
                <a:cs typeface="Arial" panose="020B0604020202020204" pitchFamily="34" charset="0"/>
              </a:rPr>
              <a:t>Resource</a:t>
            </a:r>
            <a:endParaRPr lang="en-GB" sz="1600" dirty="0">
              <a:latin typeface="Arial" panose="020B0604020202020204" pitchFamily="34" charset="0"/>
              <a:cs typeface="Arial" panose="020B0604020202020204" pitchFamily="34" charset="0"/>
            </a:endParaRPr>
          </a:p>
        </p:txBody>
      </p:sp>
      <p:sp>
        <p:nvSpPr>
          <p:cNvPr id="15" name="TextBox 14"/>
          <p:cNvSpPr txBox="1"/>
          <p:nvPr/>
        </p:nvSpPr>
        <p:spPr>
          <a:xfrm>
            <a:off x="8238467" y="2857576"/>
            <a:ext cx="1705633" cy="338554"/>
          </a:xfrm>
          <a:prstGeom prst="rect">
            <a:avLst/>
          </a:prstGeom>
          <a:noFill/>
        </p:spPr>
        <p:txBody>
          <a:bodyPr wrap="square" rtlCol="0">
            <a:spAutoFit/>
          </a:bodyPr>
          <a:lstStyle/>
          <a:p>
            <a:pPr marL="514350" indent="-514350"/>
            <a:r>
              <a:rPr lang="en-US" sz="1600" dirty="0">
                <a:latin typeface="Arial" panose="020B0604020202020204" pitchFamily="34" charset="0"/>
                <a:cs typeface="Arial" panose="020B0604020202020204" pitchFamily="34" charset="0"/>
              </a:rPr>
              <a:t>Manufacturing</a:t>
            </a:r>
            <a:endParaRPr lang="en-GB" sz="1600" dirty="0">
              <a:latin typeface="Arial" panose="020B0604020202020204" pitchFamily="34" charset="0"/>
              <a:cs typeface="Arial" panose="020B0604020202020204" pitchFamily="34" charset="0"/>
            </a:endParaRPr>
          </a:p>
        </p:txBody>
      </p:sp>
      <p:sp>
        <p:nvSpPr>
          <p:cNvPr id="16" name="TextBox 15"/>
          <p:cNvSpPr txBox="1"/>
          <p:nvPr/>
        </p:nvSpPr>
        <p:spPr>
          <a:xfrm>
            <a:off x="7209767" y="1397076"/>
            <a:ext cx="2759733" cy="523220"/>
          </a:xfrm>
          <a:prstGeom prst="rect">
            <a:avLst/>
          </a:prstGeom>
          <a:noFill/>
        </p:spPr>
        <p:txBody>
          <a:bodyPr wrap="square" rtlCol="0">
            <a:spAutoFit/>
          </a:bodyPr>
          <a:lstStyle/>
          <a:p>
            <a:pPr marL="514350" indent="-514350"/>
            <a:r>
              <a:rPr lang="en-US" sz="1400" dirty="0">
                <a:latin typeface="Arial" panose="020B0604020202020204" pitchFamily="34" charset="0"/>
                <a:cs typeface="Arial" panose="020B0604020202020204" pitchFamily="34" charset="0"/>
              </a:rPr>
              <a:t>(Consideration of CE</a:t>
            </a:r>
          </a:p>
          <a:p>
            <a:pPr marL="514350" indent="-514350"/>
            <a:r>
              <a:rPr lang="en-US" sz="1400" dirty="0">
                <a:latin typeface="Arial" panose="020B0604020202020204" pitchFamily="34" charset="0"/>
                <a:cs typeface="Arial" panose="020B0604020202020204" pitchFamily="34" charset="0"/>
              </a:rPr>
              <a:t>at Design Stage)</a:t>
            </a:r>
            <a:endParaRPr lang="en-GB" sz="1400" dirty="0">
              <a:latin typeface="Arial" panose="020B0604020202020204" pitchFamily="34" charset="0"/>
              <a:cs typeface="Arial" panose="020B0604020202020204" pitchFamily="34" charset="0"/>
            </a:endParaRPr>
          </a:p>
        </p:txBody>
      </p:sp>
      <p:sp>
        <p:nvSpPr>
          <p:cNvPr id="17" name="TextBox 16"/>
          <p:cNvSpPr txBox="1"/>
          <p:nvPr/>
        </p:nvSpPr>
        <p:spPr>
          <a:xfrm>
            <a:off x="8176883" y="4394276"/>
            <a:ext cx="1475117" cy="338554"/>
          </a:xfrm>
          <a:prstGeom prst="rect">
            <a:avLst/>
          </a:prstGeom>
          <a:noFill/>
        </p:spPr>
        <p:txBody>
          <a:bodyPr wrap="square" rtlCol="0">
            <a:spAutoFit/>
          </a:bodyPr>
          <a:lstStyle/>
          <a:p>
            <a:pPr marL="514350" indent="-514350"/>
            <a:r>
              <a:rPr lang="en-US" sz="1600" dirty="0">
                <a:latin typeface="Arial" panose="020B0604020202020204" pitchFamily="34" charset="0"/>
                <a:cs typeface="Arial" panose="020B0604020202020204" pitchFamily="34" charset="0"/>
              </a:rPr>
              <a:t>Distribution</a:t>
            </a:r>
            <a:endParaRPr lang="en-GB" sz="1600" dirty="0">
              <a:latin typeface="Arial" panose="020B0604020202020204" pitchFamily="34" charset="0"/>
              <a:cs typeface="Arial" panose="020B0604020202020204" pitchFamily="34" charset="0"/>
            </a:endParaRPr>
          </a:p>
        </p:txBody>
      </p:sp>
      <p:sp>
        <p:nvSpPr>
          <p:cNvPr id="18" name="TextBox 17"/>
          <p:cNvSpPr txBox="1"/>
          <p:nvPr/>
        </p:nvSpPr>
        <p:spPr>
          <a:xfrm>
            <a:off x="6983083" y="5600776"/>
            <a:ext cx="1919617" cy="584776"/>
          </a:xfrm>
          <a:prstGeom prst="rect">
            <a:avLst/>
          </a:prstGeom>
          <a:noFill/>
        </p:spPr>
        <p:txBody>
          <a:bodyPr wrap="square" rtlCol="0">
            <a:spAutoFit/>
          </a:bodyPr>
          <a:lstStyle/>
          <a:p>
            <a:pPr marL="514350" indent="-514350"/>
            <a:r>
              <a:rPr lang="en-US" sz="1600" dirty="0">
                <a:latin typeface="Arial" panose="020B0604020202020204" pitchFamily="34" charset="0"/>
                <a:cs typeface="Arial" panose="020B0604020202020204" pitchFamily="34" charset="0"/>
              </a:rPr>
              <a:t>Consumption, Use, </a:t>
            </a:r>
          </a:p>
          <a:p>
            <a:pPr marL="514350" indent="-514350"/>
            <a:r>
              <a:rPr lang="en-US" sz="1600" dirty="0">
                <a:latin typeface="Arial" panose="020B0604020202020204" pitchFamily="34" charset="0"/>
                <a:cs typeface="Arial" panose="020B0604020202020204" pitchFamily="34" charset="0"/>
              </a:rPr>
              <a:t>Reuse, Repair</a:t>
            </a:r>
            <a:endParaRPr lang="en-GB" sz="1600" dirty="0">
              <a:latin typeface="Arial" panose="020B0604020202020204" pitchFamily="34" charset="0"/>
              <a:cs typeface="Arial" panose="020B0604020202020204" pitchFamily="34" charset="0"/>
            </a:endParaRPr>
          </a:p>
        </p:txBody>
      </p:sp>
      <p:sp>
        <p:nvSpPr>
          <p:cNvPr id="19" name="TextBox 18"/>
          <p:cNvSpPr txBox="1"/>
          <p:nvPr/>
        </p:nvSpPr>
        <p:spPr>
          <a:xfrm>
            <a:off x="4366883" y="5753176"/>
            <a:ext cx="1475117" cy="338554"/>
          </a:xfrm>
          <a:prstGeom prst="rect">
            <a:avLst/>
          </a:prstGeom>
          <a:noFill/>
        </p:spPr>
        <p:txBody>
          <a:bodyPr wrap="square" rtlCol="0">
            <a:spAutoFit/>
          </a:bodyPr>
          <a:lstStyle/>
          <a:p>
            <a:pPr marL="514350" indent="-514350"/>
            <a:r>
              <a:rPr lang="en-US" sz="1600" dirty="0">
                <a:latin typeface="Arial" panose="020B0604020202020204" pitchFamily="34" charset="0"/>
                <a:cs typeface="Arial" panose="020B0604020202020204" pitchFamily="34" charset="0"/>
              </a:rPr>
              <a:t>Collection</a:t>
            </a:r>
            <a:endParaRPr lang="en-GB" sz="1600" dirty="0">
              <a:latin typeface="Arial" panose="020B0604020202020204" pitchFamily="34" charset="0"/>
              <a:cs typeface="Arial" panose="020B0604020202020204" pitchFamily="34" charset="0"/>
            </a:endParaRPr>
          </a:p>
        </p:txBody>
      </p:sp>
      <p:sp>
        <p:nvSpPr>
          <p:cNvPr id="20" name="TextBox 19"/>
          <p:cNvSpPr txBox="1"/>
          <p:nvPr/>
        </p:nvSpPr>
        <p:spPr>
          <a:xfrm>
            <a:off x="2144383" y="4038676"/>
            <a:ext cx="1525917" cy="830997"/>
          </a:xfrm>
          <a:prstGeom prst="rect">
            <a:avLst/>
          </a:prstGeom>
          <a:noFill/>
        </p:spPr>
        <p:txBody>
          <a:bodyPr wrap="square" rtlCol="0">
            <a:spAutoFit/>
          </a:bodyPr>
          <a:lstStyle/>
          <a:p>
            <a:pPr marL="514350" indent="-514350"/>
            <a:r>
              <a:rPr lang="en-US" sz="1200" dirty="0">
                <a:latin typeface="Arial" panose="020B0604020202020204" pitchFamily="34" charset="0"/>
                <a:cs typeface="Arial" panose="020B0604020202020204" pitchFamily="34" charset="0"/>
              </a:rPr>
              <a:t>(Residual </a:t>
            </a:r>
          </a:p>
          <a:p>
            <a:pPr marL="514350" indent="-514350"/>
            <a:r>
              <a:rPr lang="en-US" sz="1200" dirty="0">
                <a:latin typeface="Arial" panose="020B0604020202020204" pitchFamily="34" charset="0"/>
                <a:cs typeface="Arial" panose="020B0604020202020204" pitchFamily="34" charset="0"/>
              </a:rPr>
              <a:t>Waste at </a:t>
            </a:r>
          </a:p>
          <a:p>
            <a:pPr marL="514350" indent="-514350"/>
            <a:r>
              <a:rPr lang="en-US" sz="1200" dirty="0">
                <a:latin typeface="Arial" panose="020B0604020202020204" pitchFamily="34" charset="0"/>
                <a:cs typeface="Arial" panose="020B0604020202020204" pitchFamily="34" charset="0"/>
              </a:rPr>
              <a:t>Sustainable</a:t>
            </a:r>
          </a:p>
          <a:p>
            <a:pPr marL="514350" indent="-514350"/>
            <a:r>
              <a:rPr lang="en-US" sz="1200" dirty="0">
                <a:latin typeface="Arial" panose="020B0604020202020204" pitchFamily="34" charset="0"/>
                <a:cs typeface="Arial" panose="020B0604020202020204" pitchFamily="34" charset="0"/>
              </a:rPr>
              <a:t>Level)</a:t>
            </a:r>
            <a:endParaRPr lang="en-GB" sz="1200" dirty="0">
              <a:latin typeface="Arial" panose="020B0604020202020204" pitchFamily="34" charset="0"/>
              <a:cs typeface="Arial" panose="020B0604020202020204" pitchFamily="34" charset="0"/>
            </a:endParaRPr>
          </a:p>
        </p:txBody>
      </p:sp>
      <p:sp>
        <p:nvSpPr>
          <p:cNvPr id="21" name="TextBox 20"/>
          <p:cNvSpPr txBox="1"/>
          <p:nvPr/>
        </p:nvSpPr>
        <p:spPr>
          <a:xfrm>
            <a:off x="2969883" y="3052346"/>
            <a:ext cx="1475117" cy="338554"/>
          </a:xfrm>
          <a:prstGeom prst="rect">
            <a:avLst/>
          </a:prstGeom>
          <a:noFill/>
        </p:spPr>
        <p:txBody>
          <a:bodyPr wrap="square" rtlCol="0">
            <a:spAutoFit/>
          </a:bodyPr>
          <a:lstStyle/>
          <a:p>
            <a:pPr marL="514350" indent="-514350"/>
            <a:r>
              <a:rPr lang="en-US" sz="1600" dirty="0">
                <a:latin typeface="Arial" panose="020B0604020202020204" pitchFamily="34" charset="0"/>
                <a:cs typeface="Arial" panose="020B0604020202020204" pitchFamily="34" charset="0"/>
              </a:rPr>
              <a:t>Recycling</a:t>
            </a:r>
            <a:endParaRPr lang="en-GB" sz="1600" dirty="0">
              <a:latin typeface="Arial" panose="020B0604020202020204" pitchFamily="34" charset="0"/>
              <a:cs typeface="Arial" panose="020B0604020202020204" pitchFamily="34" charset="0"/>
            </a:endParaRPr>
          </a:p>
        </p:txBody>
      </p:sp>
      <p:pic>
        <p:nvPicPr>
          <p:cNvPr id="22" name="Picture 2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757DECC-2C15-40B8-9ADC-ED21B428EDF4}"/>
              </a:ext>
            </a:extLst>
          </p:cNvPr>
          <p:cNvPicPr>
            <a:picLocks noChangeAspect="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521357" y="6116117"/>
            <a:ext cx="500071" cy="516284"/>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4564261"/>
      </p:ext>
    </p:extLst>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extBox 9"/>
          <p:cNvSpPr txBox="1"/>
          <p:nvPr/>
        </p:nvSpPr>
        <p:spPr>
          <a:xfrm>
            <a:off x="6199426" y="1899012"/>
            <a:ext cx="4909853" cy="2616101"/>
          </a:xfrm>
          <a:prstGeom prst="rect">
            <a:avLst/>
          </a:prstGeom>
          <a:noFill/>
        </p:spPr>
        <p:txBody>
          <a:bodyPr wrap="square" rtlCol="0">
            <a:spAutoFit/>
          </a:bodyPr>
          <a:lstStyle/>
          <a:p>
            <a:endParaRPr lang="en-US" sz="4400" dirty="0">
              <a:solidFill>
                <a:schemeClr val="tx1">
                  <a:alpha val="38000"/>
                </a:schemeClr>
              </a:solidFill>
              <a:latin typeface="Arial" panose="020B0604020202020204" pitchFamily="34" charset="0"/>
              <a:cs typeface="Arial" panose="020B0604020202020204" pitchFamily="34" charset="0"/>
            </a:endParaRPr>
          </a:p>
          <a:p>
            <a:r>
              <a:rPr lang="en-US" sz="6000" dirty="0">
                <a:latin typeface="Arial Black" panose="020B0A04020102020204" pitchFamily="34" charset="0"/>
                <a:cs typeface="Arial" panose="020B0604020202020204" pitchFamily="34" charset="0"/>
              </a:rPr>
              <a:t>The Broad Concept…</a:t>
            </a:r>
            <a:endParaRPr lang="en-GB" sz="6000" dirty="0">
              <a:latin typeface="Arial Black" panose="020B0A040201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5164931" cy="6858000"/>
          </a:xfrm>
          <a:prstGeom prst="rect">
            <a:avLst/>
          </a:prstGeom>
        </p:spPr>
      </p:pic>
      <p:sp>
        <p:nvSpPr>
          <p:cNvPr id="5" name="TextBox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8F72FBC-0DFB-4130-9DD0-681F4A609AF1}"/>
              </a:ext>
            </a:extLst>
          </p:cNvPr>
          <p:cNvSpPr txBox="1"/>
          <p:nvPr/>
        </p:nvSpPr>
        <p:spPr>
          <a:xfrm>
            <a:off x="6096000" y="4726731"/>
            <a:ext cx="4724400" cy="353943"/>
          </a:xfrm>
          <a:prstGeom prst="rect">
            <a:avLst/>
          </a:prstGeom>
          <a:noFill/>
        </p:spPr>
        <p:txBody>
          <a:bodyPr wrap="square" rtlCol="0">
            <a:spAutoFit/>
          </a:bodyPr>
          <a:lstStyle/>
          <a:p>
            <a:r>
              <a:rPr lang="en-GB" sz="1700" dirty="0">
                <a:hlinkClick r:id="rId4"/>
              </a:rPr>
              <a:t>https://www.youtube.com/watch?v=zCRKvDyyHmI</a:t>
            </a:r>
            <a:endParaRPr lang="en-GB" sz="1700" b="1" dirty="0">
              <a:latin typeface="Arial Black" panose="020B0A04020102020204" pitchFamily="34" charset="0"/>
              <a:cs typeface="Arial" panose="020B0604020202020204"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420267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3788</TotalTime>
  <Words>5120</Words>
  <Application>Microsoft Macintosh PowerPoint</Application>
  <PresentationFormat>Custom</PresentationFormat>
  <Paragraphs>434</Paragraphs>
  <Slides>31</Slides>
  <Notes>31</Notes>
  <HiddenSlides>0</HiddenSlides>
  <MMClips>0</MMClips>
  <ScaleCrop>false</ScaleCrop>
  <HeadingPairs>
    <vt:vector size="4" baseType="variant">
      <vt:variant>
        <vt:lpstr>Design Template</vt:lpstr>
      </vt:variant>
      <vt:variant>
        <vt:i4>1</vt:i4>
      </vt:variant>
      <vt:variant>
        <vt:lpstr>Slide Titles</vt:lpstr>
      </vt:variant>
      <vt:variant>
        <vt:i4>31</vt:i4>
      </vt:variant>
    </vt:vector>
  </HeadingPairs>
  <TitlesOfParts>
    <vt:vector size="32"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vector>
  </TitlesOfParts>
  <Company>City of Glasgow College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twitham</dc:creator>
  <cp:lastModifiedBy>tom</cp:lastModifiedBy>
  <cp:revision>514</cp:revision>
  <cp:lastPrinted>2020-11-04T09:51:23Z</cp:lastPrinted>
  <dcterms:created xsi:type="dcterms:W3CDTF">2020-11-04T09:29:42Z</dcterms:created>
  <dcterms:modified xsi:type="dcterms:W3CDTF">2020-11-04T09:53:12Z</dcterms:modified>
</cp:coreProperties>
</file>