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8"/>
  </p:notesMasterIdLst>
  <p:sldIdLst>
    <p:sldId id="256" r:id="rId2"/>
    <p:sldId id="257" r:id="rId3"/>
    <p:sldId id="296" r:id="rId4"/>
    <p:sldId id="297" r:id="rId5"/>
    <p:sldId id="299" r:id="rId6"/>
    <p:sldId id="312" r:id="rId7"/>
    <p:sldId id="314" r:id="rId8"/>
    <p:sldId id="258" r:id="rId9"/>
    <p:sldId id="300" r:id="rId10"/>
    <p:sldId id="313" r:id="rId11"/>
    <p:sldId id="315" r:id="rId12"/>
    <p:sldId id="288" r:id="rId13"/>
    <p:sldId id="301" r:id="rId14"/>
    <p:sldId id="308" r:id="rId15"/>
    <p:sldId id="316" r:id="rId16"/>
    <p:sldId id="280" r:id="rId17"/>
    <p:sldId id="318" r:id="rId18"/>
    <p:sldId id="302" r:id="rId19"/>
    <p:sldId id="317" r:id="rId20"/>
    <p:sldId id="309" r:id="rId21"/>
    <p:sldId id="319" r:id="rId22"/>
    <p:sldId id="310" r:id="rId23"/>
    <p:sldId id="320" r:id="rId24"/>
    <p:sldId id="321" r:id="rId25"/>
    <p:sldId id="269" r:id="rId26"/>
    <p:sldId id="298" r:id="rId27"/>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scaleToFitPaper="1"/>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E1F7AB"/>
    <a:srgbClr val="C4F056"/>
    <a:srgbClr val="D4E67A"/>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987" autoAdjust="0"/>
    <p:restoredTop sz="88538" autoAdjust="0"/>
  </p:normalViewPr>
  <p:slideViewPr>
    <p:cSldViewPr snapToGrid="0">
      <p:cViewPr>
        <p:scale>
          <a:sx n="150" d="100"/>
          <a:sy n="150" d="100"/>
        </p:scale>
        <p:origin x="-1744" y="-87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9548287-15B7-4FF5-B3E5-DF4A796623B5}" type="datetimeFigureOut">
              <a:rPr lang="en-GB" smtClean="0"/>
              <a:pPr/>
              <a:t>11/4/20</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7425ADC-0547-4E7C-ABA4-8CA70C9002C9}"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29530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www.raconteur.net/business-innovation/servitisation-in-constructio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www.ellenmacarthurfoundation.org/case-studies/business-to-business-asset-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www.bamb2020.eu/topics/materials-passport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25ADC-0547-4E7C-ABA4-8CA70C9002C9}" type="slidenum">
              <a:rPr lang="en-GB" smtClean="0"/>
              <a:pPr/>
              <a:t>1</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56417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latin typeface="+mn-lt"/>
              </a:rPr>
              <a:t>Accenture</a:t>
            </a:r>
            <a:r>
              <a:rPr lang="en-GB" baseline="0" dirty="0" smtClean="0">
                <a:solidFill>
                  <a:schemeClr val="tx1"/>
                </a:solidFill>
                <a:latin typeface="+mn-lt"/>
              </a:rPr>
              <a:t> acknowledge the problems identified with the Linear Economy and that it appears to be an increasingly ill-fated model.</a:t>
            </a:r>
          </a:p>
          <a:p>
            <a:endParaRPr lang="en-GB" baseline="0" dirty="0" smtClean="0">
              <a:solidFill>
                <a:schemeClr val="tx1"/>
              </a:solidFill>
              <a:latin typeface="+mn-lt"/>
            </a:endParaRPr>
          </a:p>
          <a:p>
            <a:pPr defTabSz="990478">
              <a:defRPr/>
            </a:pPr>
            <a:r>
              <a:rPr lang="en-GB" baseline="0" dirty="0" smtClean="0">
                <a:solidFill>
                  <a:schemeClr val="tx1"/>
                </a:solidFill>
                <a:latin typeface="+mn-lt"/>
              </a:rPr>
              <a:t>They highlight the fact that </a:t>
            </a:r>
            <a:r>
              <a:rPr lang="en-US" sz="1300" dirty="0">
                <a:cs typeface="Arial" panose="020B0604020202020204" pitchFamily="34" charset="0"/>
              </a:rPr>
              <a:t>the world is currently using </a:t>
            </a:r>
            <a:r>
              <a:rPr lang="en-US" sz="1300" b="1" dirty="0">
                <a:cs typeface="Arial" panose="020B0604020202020204" pitchFamily="34" charset="0"/>
              </a:rPr>
              <a:t>1.5 planet’s worth of resources per year</a:t>
            </a:r>
            <a:r>
              <a:rPr lang="en-US" sz="1300" dirty="0">
                <a:cs typeface="Arial" panose="020B0604020202020204" pitchFamily="34" charset="0"/>
              </a:rPr>
              <a:t>, which is unsustainable and will ultimately lead to </a:t>
            </a:r>
            <a:r>
              <a:rPr lang="en-US" sz="1300" b="1" dirty="0">
                <a:cs typeface="Arial" panose="020B0604020202020204" pitchFamily="34" charset="0"/>
              </a:rPr>
              <a:t>resource extinction</a:t>
            </a:r>
            <a:r>
              <a:rPr lang="en-US" sz="1300" dirty="0">
                <a:cs typeface="Arial" panose="020B0604020202020204" pitchFamily="34" charset="0"/>
              </a:rPr>
              <a:t>. </a:t>
            </a:r>
          </a:p>
          <a:p>
            <a:pPr defTabSz="990478">
              <a:defRPr/>
            </a:pPr>
            <a:endParaRPr lang="en-US" sz="1300" dirty="0">
              <a:cs typeface="Arial" panose="020B0604020202020204" pitchFamily="34" charset="0"/>
            </a:endParaRPr>
          </a:p>
          <a:p>
            <a:pPr defTabSz="990478">
              <a:defRPr/>
            </a:pPr>
            <a:r>
              <a:rPr lang="en-US" sz="1300" dirty="0">
                <a:cs typeface="Arial" panose="020B0604020202020204" pitchFamily="34" charset="0"/>
              </a:rPr>
              <a:t>The world’s population is growing and the global middle-class is expanding, which is driving a demand for continuous resources, within societies that have grown up around the current linear systems.</a:t>
            </a:r>
          </a:p>
          <a:p>
            <a:pPr defTabSz="990478">
              <a:defRPr/>
            </a:pPr>
            <a:endParaRPr lang="en-US" sz="1300" dirty="0">
              <a:cs typeface="Arial" panose="020B0604020202020204" pitchFamily="34" charset="0"/>
            </a:endParaRPr>
          </a:p>
          <a:p>
            <a:pPr defTabSz="990478">
              <a:defRPr/>
            </a:pPr>
            <a:r>
              <a:rPr lang="en-US" sz="1300" dirty="0">
                <a:cs typeface="Arial" panose="020B0604020202020204" pitchFamily="34" charset="0"/>
              </a:rPr>
              <a:t>They work on the basis that the current Linear Economy is in fact an economic black hole that ultimately results in the </a:t>
            </a:r>
            <a:r>
              <a:rPr lang="en-US" sz="1300" b="1" dirty="0">
                <a:cs typeface="Arial" panose="020B0604020202020204" pitchFamily="34" charset="0"/>
              </a:rPr>
              <a:t>elimination of the resources </a:t>
            </a:r>
            <a:r>
              <a:rPr lang="en-US" sz="1300" dirty="0">
                <a:cs typeface="Arial" panose="020B0604020202020204" pitchFamily="34" charset="0"/>
              </a:rPr>
              <a:t>we have become reliant on.</a:t>
            </a:r>
          </a:p>
          <a:p>
            <a:endParaRPr lang="en-GB" dirty="0">
              <a:solidFill>
                <a:schemeClr val="tx1"/>
              </a:solidFill>
              <a:latin typeface="+mn-lt"/>
            </a:endParaRPr>
          </a:p>
        </p:txBody>
      </p:sp>
      <p:sp>
        <p:nvSpPr>
          <p:cNvPr id="4" name="Slide Number Placeholder 3"/>
          <p:cNvSpPr>
            <a:spLocks noGrp="1"/>
          </p:cNvSpPr>
          <p:nvPr>
            <p:ph type="sldNum" sz="quarter" idx="10"/>
          </p:nvPr>
        </p:nvSpPr>
        <p:spPr/>
        <p:txBody>
          <a:bodyPr/>
          <a:lstStyle/>
          <a:p>
            <a:fld id="{B7425ADC-0547-4E7C-ABA4-8CA70C9002C9}" type="slidenum">
              <a:rPr lang="en-GB" smtClean="0"/>
              <a:pPr/>
              <a:t>10</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13908408"/>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cs typeface="Arial" panose="020B0604020202020204" pitchFamily="34" charset="0"/>
              </a:rPr>
              <a:t>In response to the predicted resource scarcity and resultant economic crisis that would thereafter occur, Accenture propose 5 business models that provide the opportunity to succeed within a Circular Economy:</a:t>
            </a:r>
          </a:p>
          <a:p>
            <a:pPr marL="371429" indent="-371429">
              <a:buFont typeface="Arial" panose="020B0604020202020204" pitchFamily="34" charset="0"/>
              <a:buChar char="•"/>
            </a:pPr>
            <a:endParaRPr lang="en-US" sz="1300" dirty="0">
              <a:cs typeface="Arial" panose="020B0604020202020204" pitchFamily="34" charset="0"/>
            </a:endParaRPr>
          </a:p>
          <a:p>
            <a:pPr marL="371429" indent="-371429">
              <a:buFont typeface="Arial" panose="020B0604020202020204" pitchFamily="34" charset="0"/>
              <a:buChar char="•"/>
            </a:pPr>
            <a:r>
              <a:rPr lang="en-US" sz="1300" b="1" dirty="0">
                <a:cs typeface="Arial" panose="020B0604020202020204" pitchFamily="34" charset="0"/>
              </a:rPr>
              <a:t>Circular Supplies </a:t>
            </a:r>
            <a:r>
              <a:rPr lang="en-US" sz="1300" dirty="0">
                <a:cs typeface="Arial" panose="020B0604020202020204" pitchFamily="34" charset="0"/>
              </a:rPr>
              <a:t>– Where companies work with their customers and suppliers to specify renewable resources and recyclable material input within the supply chain</a:t>
            </a:r>
          </a:p>
          <a:p>
            <a:pPr marL="371429" indent="-371429" defTabSz="990478">
              <a:buFont typeface="Arial" panose="020B0604020202020204" pitchFamily="34" charset="0"/>
              <a:buChar char="•"/>
              <a:defRPr/>
            </a:pPr>
            <a:r>
              <a:rPr lang="en-US" sz="1300" b="1" dirty="0">
                <a:cs typeface="Arial" panose="020B0604020202020204" pitchFamily="34" charset="0"/>
              </a:rPr>
              <a:t>Product as a Service </a:t>
            </a:r>
            <a:r>
              <a:rPr lang="en-US" sz="1300" dirty="0">
                <a:cs typeface="Arial" panose="020B0604020202020204" pitchFamily="34" charset="0"/>
              </a:rPr>
              <a:t>– To retain ownership of the products and lease their use to customers.</a:t>
            </a:r>
          </a:p>
          <a:p>
            <a:pPr marL="371429" indent="-371429" defTabSz="990478">
              <a:buFont typeface="Arial" panose="020B0604020202020204" pitchFamily="34" charset="0"/>
              <a:buChar char="•"/>
              <a:defRPr/>
            </a:pPr>
            <a:r>
              <a:rPr lang="en-US" sz="1300" b="1" dirty="0">
                <a:cs typeface="Arial" panose="020B0604020202020204" pitchFamily="34" charset="0"/>
              </a:rPr>
              <a:t>Sharing Platforms </a:t>
            </a:r>
            <a:r>
              <a:rPr lang="en-US" sz="1300" dirty="0">
                <a:cs typeface="Arial" panose="020B0604020202020204" pitchFamily="34" charset="0"/>
              </a:rPr>
              <a:t>– where overcapacity or </a:t>
            </a:r>
            <a:r>
              <a:rPr lang="en-US" sz="1300" dirty="0" err="1">
                <a:cs typeface="Arial" panose="020B0604020202020204" pitchFamily="34" charset="0"/>
              </a:rPr>
              <a:t>underutilisation</a:t>
            </a:r>
            <a:r>
              <a:rPr lang="en-US" sz="1300" dirty="0">
                <a:cs typeface="Arial" panose="020B0604020202020204" pitchFamily="34" charset="0"/>
              </a:rPr>
              <a:t> are shared in collaborative partnerships and therefore used more efficiently.</a:t>
            </a:r>
          </a:p>
          <a:p>
            <a:pPr marL="371429" indent="-371429" defTabSz="990478">
              <a:buFont typeface="Arial" panose="020B0604020202020204" pitchFamily="34" charset="0"/>
              <a:buChar char="•"/>
              <a:defRPr/>
            </a:pPr>
            <a:r>
              <a:rPr lang="en-US" sz="1300" b="1" dirty="0">
                <a:cs typeface="Arial" panose="020B0604020202020204" pitchFamily="34" charset="0"/>
              </a:rPr>
              <a:t>Product Life Extension </a:t>
            </a:r>
            <a:r>
              <a:rPr lang="en-US" sz="1300" dirty="0">
                <a:cs typeface="Arial" panose="020B0604020202020204" pitchFamily="34" charset="0"/>
              </a:rPr>
              <a:t>– The design and manufacturing of products in order to prolong the product’s life</a:t>
            </a:r>
          </a:p>
          <a:p>
            <a:pPr marL="371429" indent="-371429">
              <a:buFont typeface="Arial" panose="020B0604020202020204" pitchFamily="34" charset="0"/>
              <a:buChar char="•"/>
            </a:pPr>
            <a:r>
              <a:rPr lang="en-US" sz="1300" b="1" dirty="0">
                <a:cs typeface="Arial" panose="020B0604020202020204" pitchFamily="34" charset="0"/>
              </a:rPr>
              <a:t>Resource Recovery </a:t>
            </a:r>
            <a:r>
              <a:rPr lang="en-US" sz="1300" dirty="0">
                <a:cs typeface="Arial" panose="020B0604020202020204" pitchFamily="34" charset="0"/>
              </a:rPr>
              <a:t>– </a:t>
            </a:r>
            <a:r>
              <a:rPr lang="en-US" sz="1300" dirty="0" err="1">
                <a:cs typeface="Arial" panose="020B0604020202020204" pitchFamily="34" charset="0"/>
              </a:rPr>
              <a:t>Focussing</a:t>
            </a:r>
            <a:r>
              <a:rPr lang="en-US" sz="1300" dirty="0">
                <a:cs typeface="Arial" panose="020B0604020202020204" pitchFamily="34" charset="0"/>
              </a:rPr>
              <a:t> on giving a new life to products at the end of their initial lifecycle.</a:t>
            </a:r>
          </a:p>
          <a:p>
            <a:endParaRPr lang="en-US" sz="1300" dirty="0">
              <a:cs typeface="Arial" panose="020B0604020202020204" pitchFamily="34" charset="0"/>
            </a:endParaRPr>
          </a:p>
          <a:p>
            <a:endParaRPr lang="en-GB" dirty="0">
              <a:solidFill>
                <a:schemeClr val="tx1"/>
              </a:solidFill>
              <a:latin typeface="+mn-lt"/>
            </a:endParaRPr>
          </a:p>
        </p:txBody>
      </p:sp>
      <p:sp>
        <p:nvSpPr>
          <p:cNvPr id="4" name="Slide Number Placeholder 3"/>
          <p:cNvSpPr>
            <a:spLocks noGrp="1"/>
          </p:cNvSpPr>
          <p:nvPr>
            <p:ph type="sldNum" sz="quarter" idx="10"/>
          </p:nvPr>
        </p:nvSpPr>
        <p:spPr/>
        <p:txBody>
          <a:bodyPr/>
          <a:lstStyle/>
          <a:p>
            <a:fld id="{B7425ADC-0547-4E7C-ABA4-8CA70C9002C9}" type="slidenum">
              <a:rPr lang="en-GB" smtClean="0"/>
              <a:pPr/>
              <a:t>11</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165004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557144"/>
            <a:r>
              <a:rPr lang="en-US" sz="1300" b="1" dirty="0">
                <a:cs typeface="Arial" panose="020B0604020202020204" pitchFamily="34" charset="0"/>
              </a:rPr>
              <a:t>Q: </a:t>
            </a:r>
            <a:r>
              <a:rPr lang="en-US" sz="1300" dirty="0">
                <a:cs typeface="Arial" panose="020B0604020202020204" pitchFamily="34" charset="0"/>
              </a:rPr>
              <a:t>Can you describe a construction process or product that may </a:t>
            </a:r>
            <a:r>
              <a:rPr lang="en-US" sz="1300" b="1" dirty="0">
                <a:cs typeface="Arial" panose="020B0604020202020204" pitchFamily="34" charset="0"/>
              </a:rPr>
              <a:t>benefit</a:t>
            </a:r>
            <a:r>
              <a:rPr lang="en-US" sz="1300" dirty="0">
                <a:cs typeface="Arial" panose="020B0604020202020204" pitchFamily="34" charset="0"/>
              </a:rPr>
              <a:t> from one of these concepts? </a:t>
            </a:r>
          </a:p>
        </p:txBody>
      </p:sp>
      <p:sp>
        <p:nvSpPr>
          <p:cNvPr id="4" name="Slide Number Placeholder 3"/>
          <p:cNvSpPr>
            <a:spLocks noGrp="1"/>
          </p:cNvSpPr>
          <p:nvPr>
            <p:ph type="sldNum" sz="quarter" idx="10"/>
          </p:nvPr>
        </p:nvSpPr>
        <p:spPr/>
        <p:txBody>
          <a:bodyPr/>
          <a:lstStyle/>
          <a:p>
            <a:fld id="{B7425ADC-0547-4E7C-ABA4-8CA70C9002C9}" type="slidenum">
              <a:rPr lang="en-GB" smtClean="0"/>
              <a:pPr/>
              <a:t>12</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1339577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latin typeface="+mn-lt"/>
              </a:rPr>
              <a:t>Taking the Accenture Model</a:t>
            </a:r>
            <a:r>
              <a:rPr lang="en-GB" baseline="0" dirty="0" smtClean="0">
                <a:solidFill>
                  <a:schemeClr val="tx1"/>
                </a:solidFill>
                <a:latin typeface="+mn-lt"/>
              </a:rPr>
              <a:t> Further, we are going to briefly define each of the 5 business models in more detail and provide an example project / enterprise for each.</a:t>
            </a:r>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787E791A-5190-43F8-B4AC-E9CE9A7F40B9}" type="slidenum">
              <a:rPr lang="en-GB" smtClean="0"/>
              <a:pPr/>
              <a:t>13</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26621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144" indent="-557144"/>
            <a:r>
              <a:rPr lang="en-US" sz="1300" b="1" dirty="0">
                <a:cs typeface="Arial" panose="020B0604020202020204" pitchFamily="34" charset="0"/>
              </a:rPr>
              <a:t>1. Circular Supplies</a:t>
            </a:r>
          </a:p>
          <a:p>
            <a:endParaRPr lang="en-US" sz="1300" b="1" dirty="0">
              <a:cs typeface="Arial" panose="020B0604020202020204" pitchFamily="34" charset="0"/>
            </a:endParaRPr>
          </a:p>
          <a:p>
            <a:r>
              <a:rPr lang="en-US" sz="1300" dirty="0">
                <a:cs typeface="Arial" panose="020B0604020202020204" pitchFamily="34" charset="0"/>
              </a:rPr>
              <a:t>There are numerous companies globally who deal with finite raw materials, or resources with a detrimental environmental impact.  These companies will be at risk in a Circular Economy.</a:t>
            </a:r>
          </a:p>
          <a:p>
            <a:endParaRPr lang="en-US" sz="1300" dirty="0">
              <a:cs typeface="Arial" panose="020B0604020202020204" pitchFamily="34" charset="0"/>
            </a:endParaRPr>
          </a:p>
          <a:p>
            <a:r>
              <a:rPr lang="en-US" sz="1300" dirty="0">
                <a:cs typeface="Arial" panose="020B0604020202020204" pitchFamily="34" charset="0"/>
              </a:rPr>
              <a:t>In order to survive, companies will need phase out the use of finite resources while reducing waste generally.</a:t>
            </a:r>
          </a:p>
          <a:p>
            <a:endParaRPr lang="en-US" sz="1300" dirty="0">
              <a:cs typeface="Arial" panose="020B0604020202020204" pitchFamily="34" charset="0"/>
            </a:endParaRPr>
          </a:p>
          <a:p>
            <a:r>
              <a:rPr lang="en-US" sz="1300" dirty="0">
                <a:cs typeface="Arial" panose="020B0604020202020204" pitchFamily="34" charset="0"/>
              </a:rPr>
              <a:t>Circular Supplies businesses would be concerned with the </a:t>
            </a:r>
            <a:r>
              <a:rPr lang="en-US" sz="1300" b="1" dirty="0">
                <a:cs typeface="Arial" panose="020B0604020202020204" pitchFamily="34" charset="0"/>
              </a:rPr>
              <a:t>supply </a:t>
            </a:r>
            <a:r>
              <a:rPr lang="en-US" sz="1300" dirty="0">
                <a:cs typeface="Arial" panose="020B0604020202020204" pitchFamily="34" charset="0"/>
              </a:rPr>
              <a:t>of fully </a:t>
            </a:r>
            <a:r>
              <a:rPr lang="en-US" sz="1300" b="1" dirty="0">
                <a:cs typeface="Arial" panose="020B0604020202020204" pitchFamily="34" charset="0"/>
              </a:rPr>
              <a:t>renewable</a:t>
            </a:r>
            <a:r>
              <a:rPr lang="en-US" sz="1300" dirty="0">
                <a:cs typeface="Arial" panose="020B0604020202020204" pitchFamily="34" charset="0"/>
              </a:rPr>
              <a:t>, </a:t>
            </a:r>
            <a:r>
              <a:rPr lang="en-US" sz="1300" b="1" dirty="0">
                <a:cs typeface="Arial" panose="020B0604020202020204" pitchFamily="34" charset="0"/>
              </a:rPr>
              <a:t>recyclable</a:t>
            </a:r>
            <a:r>
              <a:rPr lang="en-US" sz="1300" dirty="0">
                <a:cs typeface="Arial" panose="020B0604020202020204" pitchFamily="34" charset="0"/>
              </a:rPr>
              <a:t> or </a:t>
            </a:r>
            <a:r>
              <a:rPr lang="en-US" sz="1300" b="1" dirty="0">
                <a:cs typeface="Arial" panose="020B0604020202020204" pitchFamily="34" charset="0"/>
              </a:rPr>
              <a:t>biodegradable resource inputs </a:t>
            </a:r>
            <a:r>
              <a:rPr lang="en-US" sz="1300" dirty="0">
                <a:cs typeface="Arial" panose="020B0604020202020204" pitchFamily="34" charset="0"/>
              </a:rPr>
              <a:t>to power or provide for a circular economy.</a:t>
            </a:r>
          </a:p>
          <a:p>
            <a:endParaRPr lang="en-US" sz="1300" b="1" dirty="0">
              <a:cs typeface="Arial" panose="020B0604020202020204" pitchFamily="34" charset="0"/>
            </a:endParaRPr>
          </a:p>
          <a:p>
            <a:pPr defTabSz="990478">
              <a:defRPr/>
            </a:pPr>
            <a:r>
              <a:rPr lang="en-US" sz="1300" dirty="0">
                <a:cs typeface="Arial" panose="020B0604020202020204" pitchFamily="34" charset="0"/>
              </a:rPr>
              <a:t>Companies will need to work with their customers and suppliers to specify renewable resources and recyclable material input within the supply chain.  They will also be concerned with marketing these products to improve consumer confidence in second-life components or products.  This will rely on the design and production of high-quality second life products.</a:t>
            </a:r>
          </a:p>
          <a:p>
            <a:pPr defTabSz="990478">
              <a:defRPr/>
            </a:pPr>
            <a:endParaRPr lang="en-US" sz="1300" dirty="0">
              <a:cs typeface="Arial" panose="020B0604020202020204" pitchFamily="34" charset="0"/>
            </a:endParaRPr>
          </a:p>
          <a:p>
            <a:pPr defTabSz="990478">
              <a:defRPr/>
            </a:pPr>
            <a:r>
              <a:rPr lang="en-US" sz="1300" dirty="0">
                <a:cs typeface="Arial" panose="020B0604020202020204" pitchFamily="34" charset="0"/>
              </a:rPr>
              <a:t>Land restoration is a further aspect; saving virgin land and looking to build on brownfield sites.</a:t>
            </a:r>
          </a:p>
          <a:p>
            <a:pPr defTabSz="990478">
              <a:defRPr/>
            </a:pPr>
            <a:endParaRPr lang="en-US" sz="1300" dirty="0">
              <a:cs typeface="Arial" panose="020B0604020202020204" pitchFamily="34" charset="0"/>
            </a:endParaRPr>
          </a:p>
          <a:p>
            <a:endParaRPr lang="en-US" sz="1300" b="1" dirty="0">
              <a:cs typeface="Arial" panose="020B0604020202020204" pitchFamily="34" charset="0"/>
            </a:endParaRPr>
          </a:p>
          <a:p>
            <a:endParaRPr lang="en-GB" sz="1300" dirty="0"/>
          </a:p>
        </p:txBody>
      </p:sp>
      <p:sp>
        <p:nvSpPr>
          <p:cNvPr id="4" name="Slide Number Placeholder 3"/>
          <p:cNvSpPr>
            <a:spLocks noGrp="1"/>
          </p:cNvSpPr>
          <p:nvPr>
            <p:ph type="sldNum" sz="quarter" idx="5"/>
          </p:nvPr>
        </p:nvSpPr>
        <p:spPr/>
        <p:txBody>
          <a:bodyPr/>
          <a:lstStyle/>
          <a:p>
            <a:fld id="{B7425ADC-0547-4E7C-ABA4-8CA70C9002C9}" type="slidenum">
              <a:rPr lang="en-GB" smtClean="0"/>
              <a:pPr/>
              <a:t>14</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40938664"/>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cs typeface="Arial" panose="020B0604020202020204" pitchFamily="34" charset="0"/>
              </a:rPr>
              <a:t>CASE STUDY: </a:t>
            </a:r>
          </a:p>
          <a:p>
            <a:endParaRPr lang="en-US" sz="1000" b="1" dirty="0">
              <a:cs typeface="Arial" panose="020B0604020202020204" pitchFamily="34" charset="0"/>
            </a:endParaRPr>
          </a:p>
          <a:p>
            <a:r>
              <a:rPr lang="en-US" sz="1000" b="1" dirty="0">
                <a:cs typeface="Arial" panose="020B0604020202020204" pitchFamily="34" charset="0"/>
              </a:rPr>
              <a:t>1. Circular Supplies</a:t>
            </a:r>
          </a:p>
          <a:p>
            <a:endParaRPr lang="en-US" sz="1000" b="1" dirty="0">
              <a:cs typeface="Arial" panose="020B0604020202020204" pitchFamily="34" charset="0"/>
            </a:endParaRPr>
          </a:p>
          <a:p>
            <a:r>
              <a:rPr lang="en-US" sz="1000" b="1" dirty="0">
                <a:cs typeface="Arial" panose="020B0604020202020204" pitchFamily="34" charset="0"/>
              </a:rPr>
              <a:t>Resource Efficient 3 Bedroom House, </a:t>
            </a:r>
            <a:r>
              <a:rPr lang="en-US" sz="1000" b="1" dirty="0" err="1">
                <a:cs typeface="Arial" panose="020B0604020202020204" pitchFamily="34" charset="0"/>
              </a:rPr>
              <a:t>Motherwell</a:t>
            </a:r>
            <a:endParaRPr lang="en-US" sz="1000" b="1" dirty="0">
              <a:cs typeface="Arial" panose="020B0604020202020204" pitchFamily="34" charset="0"/>
            </a:endParaRPr>
          </a:p>
          <a:p>
            <a:endParaRPr lang="en-US" sz="1000" b="1" dirty="0">
              <a:cs typeface="Arial" panose="020B0604020202020204" pitchFamily="34" charset="0"/>
            </a:endParaRPr>
          </a:p>
          <a:p>
            <a:r>
              <a:rPr lang="en-US" sz="1000" dirty="0">
                <a:cs typeface="Arial" panose="020B0604020202020204" pitchFamily="34" charset="0"/>
              </a:rPr>
              <a:t>A multi-award winning project led by Zero Waste Scotland in partnership with </a:t>
            </a:r>
            <a:r>
              <a:rPr lang="en-US" sz="1000" dirty="0" err="1">
                <a:cs typeface="Arial" panose="020B0604020202020204" pitchFamily="34" charset="0"/>
              </a:rPr>
              <a:t>Tigh</a:t>
            </a:r>
            <a:r>
              <a:rPr lang="en-US" sz="1000" dirty="0">
                <a:cs typeface="Arial" panose="020B0604020202020204" pitchFamily="34" charset="0"/>
              </a:rPr>
              <a:t> Grain Ltd (housing developer).  Designed by MDM-Architecture.  It was constructed to promote and encourage the construction and uptake of affordable, circular, family-homes.  </a:t>
            </a:r>
          </a:p>
          <a:p>
            <a:endParaRPr lang="en-US" sz="1000" b="1" dirty="0">
              <a:cs typeface="Arial" panose="020B0604020202020204" pitchFamily="34" charset="0"/>
            </a:endParaRPr>
          </a:p>
          <a:p>
            <a:endParaRPr lang="en-US" sz="1000" b="1" dirty="0">
              <a:cs typeface="Arial" panose="020B0604020202020204" pitchFamily="34" charset="0"/>
            </a:endParaRPr>
          </a:p>
          <a:p>
            <a:pPr marL="371429" indent="-371429">
              <a:buFont typeface="Arial" panose="020B0604020202020204" pitchFamily="34" charset="0"/>
              <a:buChar char="•"/>
            </a:pPr>
            <a:r>
              <a:rPr lang="en-US" sz="1000" dirty="0" smtClean="0">
                <a:solidFill>
                  <a:schemeClr val="tx1"/>
                </a:solidFill>
                <a:latin typeface="+mn-lt"/>
                <a:cs typeface="Arial" panose="020B0604020202020204" pitchFamily="34" charset="0"/>
              </a:rPr>
              <a:t>The house was built on previously contaminated land, once home to a steelworks. </a:t>
            </a:r>
          </a:p>
          <a:p>
            <a:pPr marL="371429" indent="-371429">
              <a:buFont typeface="Arial" panose="020B0604020202020204" pitchFamily="34" charset="0"/>
              <a:buChar char="•"/>
            </a:pPr>
            <a:r>
              <a:rPr lang="en-US" sz="1000" dirty="0" smtClean="0">
                <a:solidFill>
                  <a:schemeClr val="tx1"/>
                </a:solidFill>
                <a:latin typeface="+mn-lt"/>
                <a:cs typeface="Arial" panose="020B0604020202020204" pitchFamily="34" charset="0"/>
              </a:rPr>
              <a:t>A grey water recovery system was fitted to collect and reuse water from the bath and shower.</a:t>
            </a:r>
          </a:p>
          <a:p>
            <a:pPr marL="371429" indent="-371429">
              <a:buFont typeface="Arial" panose="020B0604020202020204" pitchFamily="34" charset="0"/>
              <a:buChar char="•"/>
            </a:pPr>
            <a:r>
              <a:rPr lang="en-US" sz="1000" dirty="0" smtClean="0">
                <a:solidFill>
                  <a:schemeClr val="tx1"/>
                </a:solidFill>
                <a:latin typeface="+mn-lt"/>
                <a:cs typeface="Arial" panose="020B0604020202020204" pitchFamily="34" charset="0"/>
              </a:rPr>
              <a:t>Biomass boiler to provide thermal space heating</a:t>
            </a:r>
          </a:p>
          <a:p>
            <a:pPr marL="371429" indent="-371429">
              <a:buFont typeface="Arial" panose="020B0604020202020204" pitchFamily="34" charset="0"/>
              <a:buChar char="•"/>
            </a:pPr>
            <a:r>
              <a:rPr lang="en-US" sz="1000" dirty="0" smtClean="0">
                <a:solidFill>
                  <a:schemeClr val="tx1"/>
                </a:solidFill>
                <a:latin typeface="+mn-lt"/>
                <a:cs typeface="Arial" panose="020B0604020202020204" pitchFamily="34" charset="0"/>
              </a:rPr>
              <a:t>Offsite prefabrication (Modular Build) with structural insulated panels and solar panels. (</a:t>
            </a:r>
            <a:r>
              <a:rPr lang="en-US" sz="1000" dirty="0" err="1" smtClean="0">
                <a:solidFill>
                  <a:schemeClr val="tx1"/>
                </a:solidFill>
                <a:latin typeface="+mn-lt"/>
                <a:cs typeface="Arial" panose="020B0604020202020204" pitchFamily="34" charset="0"/>
              </a:rPr>
              <a:t>herness</a:t>
            </a:r>
            <a:r>
              <a:rPr lang="en-US" sz="1000" dirty="0" smtClean="0">
                <a:solidFill>
                  <a:schemeClr val="tx1"/>
                </a:solidFill>
                <a:latin typeface="+mn-lt"/>
                <a:cs typeface="Arial" panose="020B0604020202020204" pitchFamily="34" charset="0"/>
              </a:rPr>
              <a:t> sun’s energy +conserves energy)</a:t>
            </a:r>
          </a:p>
          <a:p>
            <a:pPr marL="371429" indent="-371429">
              <a:buFont typeface="Arial" panose="020B0604020202020204" pitchFamily="34" charset="0"/>
              <a:buChar char="•"/>
            </a:pPr>
            <a:r>
              <a:rPr lang="en-US" sz="1000" dirty="0" smtClean="0">
                <a:solidFill>
                  <a:schemeClr val="tx1"/>
                </a:solidFill>
                <a:latin typeface="+mn-lt"/>
                <a:cs typeface="Arial" panose="020B0604020202020204" pitchFamily="34" charset="0"/>
              </a:rPr>
              <a:t>Designed with consideration for life cycle (deconstruction, reuse and recycling of the parts); this helps to reduce the resources</a:t>
            </a:r>
            <a:r>
              <a:rPr lang="en-US" sz="1000" baseline="0" dirty="0" smtClean="0">
                <a:solidFill>
                  <a:schemeClr val="tx1"/>
                </a:solidFill>
                <a:latin typeface="+mn-lt"/>
                <a:cs typeface="Arial" panose="020B0604020202020204" pitchFamily="34" charset="0"/>
              </a:rPr>
              <a:t> and energy required for the deconstruction process and ensures preservation of materials for reuse where possible.  This helps to reduce embodied carbon.</a:t>
            </a:r>
            <a:endParaRPr lang="en-US" sz="1000" dirty="0" smtClean="0">
              <a:solidFill>
                <a:schemeClr val="tx1"/>
              </a:solidFill>
              <a:latin typeface="+mn-lt"/>
              <a:cs typeface="Arial" panose="020B0604020202020204" pitchFamily="34" charset="0"/>
            </a:endParaRPr>
          </a:p>
          <a:p>
            <a:pPr marL="371429" indent="-371429">
              <a:buFont typeface="Arial" panose="020B0604020202020204" pitchFamily="34" charset="0"/>
              <a:buChar char="•"/>
            </a:pPr>
            <a:endParaRPr lang="en-US" sz="1000" dirty="0" smtClean="0">
              <a:solidFill>
                <a:schemeClr val="tx1"/>
              </a:solidFill>
              <a:latin typeface="+mn-lt"/>
              <a:cs typeface="Arial" panose="020B0604020202020204" pitchFamily="34" charset="0"/>
            </a:endParaRPr>
          </a:p>
          <a:p>
            <a:pPr fontAlgn="base"/>
            <a:r>
              <a:rPr lang="en-GB" sz="1000" dirty="0"/>
              <a:t>The house is now open to view for the public / students.  This may make for a very valid study trip within certain units we teach.  Visits can be arranged by contacting BRE on:</a:t>
            </a:r>
            <a:br>
              <a:rPr lang="en-GB" sz="1000" dirty="0"/>
            </a:br>
            <a:endParaRPr lang="en-GB" sz="1000" dirty="0"/>
          </a:p>
          <a:p>
            <a:pPr fontAlgn="base"/>
            <a:r>
              <a:rPr lang="en-GB" sz="1000" dirty="0"/>
              <a:t>T 01698 262 193</a:t>
            </a:r>
            <a:br>
              <a:rPr lang="en-GB" sz="1000" dirty="0"/>
            </a:br>
            <a:r>
              <a:rPr lang="en-GB" sz="1000" dirty="0"/>
              <a:t>E ravenscraig@bre.co.uk</a:t>
            </a:r>
          </a:p>
          <a:p>
            <a:pPr fontAlgn="base"/>
            <a:endParaRPr lang="en-GB" sz="1000" dirty="0"/>
          </a:p>
          <a:p>
            <a:pPr fontAlgn="base"/>
            <a:r>
              <a:rPr lang="en-GB" sz="1000" b="1" dirty="0"/>
              <a:t>Travelling by road</a:t>
            </a:r>
            <a:r>
              <a:rPr lang="en-GB" sz="1000" dirty="0"/>
              <a:t/>
            </a:r>
            <a:br>
              <a:rPr lang="en-GB" sz="1000" dirty="0"/>
            </a:br>
            <a:r>
              <a:rPr lang="en-GB" sz="1000" dirty="0"/>
              <a:t>The BRE Innovation Park at </a:t>
            </a:r>
            <a:r>
              <a:rPr lang="en-GB" sz="1000" dirty="0" err="1"/>
              <a:t>Ravenscraig</a:t>
            </a:r>
            <a:r>
              <a:rPr lang="en-GB" sz="1000" dirty="0"/>
              <a:t> is built on a new development, not yet recognized by navigation systems. Putting the address into Google maps shows the wrong location. Alternatives are to enter ‘New Craig Road’ or to use the postcode for the nearby </a:t>
            </a:r>
            <a:r>
              <a:rPr lang="en-GB" sz="1000" dirty="0" err="1"/>
              <a:t>Ravenscraig</a:t>
            </a:r>
            <a:r>
              <a:rPr lang="en-GB" sz="1000" dirty="0"/>
              <a:t> Sports Centre, ML1 2TZ</a:t>
            </a:r>
          </a:p>
          <a:p>
            <a:pPr fontAlgn="base"/>
            <a:endParaRPr lang="en-GB" sz="1000" dirty="0"/>
          </a:p>
          <a:p>
            <a:pPr fontAlgn="base"/>
            <a:r>
              <a:rPr lang="en-GB" sz="1000" b="1" dirty="0"/>
              <a:t>Travelling by rail or bus</a:t>
            </a:r>
            <a:r>
              <a:rPr lang="en-GB" sz="1000" dirty="0"/>
              <a:t/>
            </a:r>
            <a:br>
              <a:rPr lang="en-GB" sz="1000" dirty="0"/>
            </a:br>
            <a:r>
              <a:rPr lang="en-GB" sz="1000" dirty="0"/>
              <a:t>Trains to Motherwell station. Bus links are available from there. Contact Strathclyde Passenger Transport on 0141 332 6811 or visit www.spt.co.uk for more information.</a:t>
            </a:r>
          </a:p>
          <a:p>
            <a:endParaRPr lang="en-US" sz="1000" dirty="0" smtClean="0">
              <a:solidFill>
                <a:schemeClr val="tx1"/>
              </a:solidFill>
              <a:latin typeface="+mn-lt"/>
              <a:cs typeface="Arial" panose="020B0604020202020204" pitchFamily="34" charset="0"/>
            </a:endParaRPr>
          </a:p>
          <a:p>
            <a:endParaRPr lang="en-GB" sz="1000" dirty="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B16D49A7-FB5D-46F8-8F23-77DB636DC008}" type="slidenum">
              <a:rPr lang="en-GB" smtClean="0"/>
              <a:pPr>
                <a:defRPr/>
              </a:pPr>
              <a:t>15</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9295400"/>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144" indent="-557144"/>
            <a:r>
              <a:rPr lang="en-US" sz="1000" b="1" dirty="0">
                <a:cs typeface="Arial" panose="020B0604020202020204" pitchFamily="34" charset="0"/>
              </a:rPr>
              <a:t>Leasing Building Products as Services</a:t>
            </a:r>
          </a:p>
          <a:p>
            <a:endParaRPr lang="en-US" sz="1000" b="1" dirty="0">
              <a:cs typeface="Arial" panose="020B0604020202020204" pitchFamily="34" charset="0"/>
            </a:endParaRPr>
          </a:p>
          <a:p>
            <a:r>
              <a:rPr lang="en-US" sz="1000" dirty="0">
                <a:cs typeface="Arial" panose="020B0604020202020204" pitchFamily="34" charset="0"/>
              </a:rPr>
              <a:t>Construction Companies that are looking to expand and enhance revenue, are beginning to look at offering additional services, like asset management / maintenance.</a:t>
            </a:r>
          </a:p>
          <a:p>
            <a:endParaRPr lang="en-US" sz="1000" dirty="0">
              <a:cs typeface="Arial" panose="020B0604020202020204" pitchFamily="34" charset="0"/>
            </a:endParaRPr>
          </a:p>
          <a:p>
            <a:r>
              <a:rPr lang="en-US" sz="1000" dirty="0">
                <a:cs typeface="Arial" panose="020B0604020202020204" pitchFamily="34" charset="0"/>
              </a:rPr>
              <a:t>The logical progression of this involves offering building products, or complete buildings, as outcomes or services rather than assets that the client owns.  </a:t>
            </a:r>
          </a:p>
          <a:p>
            <a:endParaRPr lang="en-US" sz="1000" dirty="0">
              <a:cs typeface="Arial" panose="020B0604020202020204" pitchFamily="34" charset="0"/>
            </a:endParaRPr>
          </a:p>
          <a:p>
            <a:r>
              <a:rPr lang="en-US" sz="1000" dirty="0">
                <a:cs typeface="Arial" panose="020B0604020202020204" pitchFamily="34" charset="0"/>
              </a:rPr>
              <a:t>Much like music streaming or car leasing, this approach is based on the customer agreeing a continual income stream to the provider, in exchange for the upkeep of an agreed quality.</a:t>
            </a:r>
          </a:p>
          <a:p>
            <a:endParaRPr lang="en-US" sz="1000" dirty="0">
              <a:cs typeface="Arial" panose="020B0604020202020204" pitchFamily="34" charset="0"/>
            </a:endParaRPr>
          </a:p>
          <a:p>
            <a:r>
              <a:rPr lang="en-US" sz="1000" dirty="0">
                <a:cs typeface="Arial" panose="020B0604020202020204" pitchFamily="34" charset="0"/>
              </a:rPr>
              <a:t>This approach </a:t>
            </a:r>
            <a:r>
              <a:rPr lang="en-US" sz="1000" dirty="0" err="1">
                <a:cs typeface="Arial" panose="020B0604020202020204" pitchFamily="34" charset="0"/>
              </a:rPr>
              <a:t>incentivises</a:t>
            </a:r>
            <a:r>
              <a:rPr lang="en-US" sz="1000" dirty="0">
                <a:cs typeface="Arial" panose="020B0604020202020204" pitchFamily="34" charset="0"/>
              </a:rPr>
              <a:t> quality and waste reduction.  Companies stand to get enhanced revenue, better margins, sustainable business growth, predictable income streams and higher levels of customer satisfaction.  Customers buy a ‘subscription’ to a building and in turn are offered a guaranteed level of quality.  The provider is encouraged to </a:t>
            </a:r>
            <a:r>
              <a:rPr lang="en-US" sz="1000" dirty="0" err="1">
                <a:cs typeface="Arial" panose="020B0604020202020204" pitchFamily="34" charset="0"/>
              </a:rPr>
              <a:t>optimise</a:t>
            </a:r>
            <a:r>
              <a:rPr lang="en-US" sz="1000" dirty="0">
                <a:cs typeface="Arial" panose="020B0604020202020204" pitchFamily="34" charset="0"/>
              </a:rPr>
              <a:t> the quality of workmanship and value of materials in order to reduce the maintenance burden over the long-term and </a:t>
            </a:r>
            <a:r>
              <a:rPr lang="en-US" sz="1000" dirty="0" err="1">
                <a:cs typeface="Arial" panose="020B0604020202020204" pitchFamily="34" charset="0"/>
              </a:rPr>
              <a:t>maximise</a:t>
            </a:r>
            <a:r>
              <a:rPr lang="en-US" sz="1000" dirty="0">
                <a:cs typeface="Arial" panose="020B0604020202020204" pitchFamily="34" charset="0"/>
              </a:rPr>
              <a:t> the value of their service.</a:t>
            </a:r>
          </a:p>
          <a:p>
            <a:endParaRPr lang="en-US" sz="1000" dirty="0">
              <a:cs typeface="Arial" panose="020B0604020202020204" pitchFamily="34" charset="0"/>
            </a:endParaRPr>
          </a:p>
          <a:p>
            <a:r>
              <a:rPr lang="en-US" sz="1000" dirty="0">
                <a:cs typeface="Arial" panose="020B0604020202020204" pitchFamily="34" charset="0"/>
              </a:rPr>
              <a:t>Link: </a:t>
            </a:r>
            <a:r>
              <a:rPr lang="en-GB" sz="1000" dirty="0">
                <a:hlinkClick r:id="rId3"/>
              </a:rPr>
              <a:t>https://www.raconteur.net/business-innovation/servitisation-in-construction</a:t>
            </a:r>
            <a:endParaRPr lang="en-US" sz="1000" dirty="0">
              <a:cs typeface="Arial" panose="020B0604020202020204" pitchFamily="34" charset="0"/>
            </a:endParaRPr>
          </a:p>
          <a:p>
            <a:endParaRPr lang="en-GB" sz="1000" dirty="0"/>
          </a:p>
        </p:txBody>
      </p:sp>
      <p:sp>
        <p:nvSpPr>
          <p:cNvPr id="4" name="Slide Number Placeholder 3"/>
          <p:cNvSpPr>
            <a:spLocks noGrp="1"/>
          </p:cNvSpPr>
          <p:nvPr>
            <p:ph type="sldNum" sz="quarter" idx="5"/>
          </p:nvPr>
        </p:nvSpPr>
        <p:spPr/>
        <p:txBody>
          <a:bodyPr/>
          <a:lstStyle/>
          <a:p>
            <a:fld id="{B7425ADC-0547-4E7C-ABA4-8CA70C9002C9}" type="slidenum">
              <a:rPr lang="en-GB" smtClean="0"/>
              <a:pPr/>
              <a:t>16</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93974566"/>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144" indent="-557144"/>
            <a:r>
              <a:rPr lang="en-US" sz="1200" b="1" dirty="0">
                <a:solidFill>
                  <a:srgbClr val="000000"/>
                </a:solidFill>
                <a:latin typeface="+mn-lt"/>
                <a:cs typeface="Arial" panose="020B0604020202020204" pitchFamily="34" charset="0"/>
              </a:rPr>
              <a:t>2. Products as Services</a:t>
            </a:r>
          </a:p>
          <a:p>
            <a:endParaRPr lang="en-US" sz="1200" b="1" i="1" dirty="0" smtClean="0">
              <a:solidFill>
                <a:srgbClr val="000000"/>
              </a:solidFill>
              <a:latin typeface="+mn-lt"/>
              <a:cs typeface="Arial" panose="020B0604020202020204" pitchFamily="34" charset="0"/>
            </a:endParaRPr>
          </a:p>
          <a:p>
            <a:r>
              <a:rPr lang="en-US" sz="1200" b="1" i="1" dirty="0" smtClean="0">
                <a:solidFill>
                  <a:srgbClr val="000000"/>
                </a:solidFill>
                <a:latin typeface="+mn-lt"/>
                <a:cs typeface="Arial" panose="020B0604020202020204" pitchFamily="34" charset="0"/>
              </a:rPr>
              <a:t>EGG Lighting, Glasgow:</a:t>
            </a:r>
            <a:endParaRPr lang="en-US" sz="1200" b="1" i="1" dirty="0">
              <a:solidFill>
                <a:srgbClr val="000000"/>
              </a:solidFill>
              <a:latin typeface="+mn-lt"/>
              <a:cs typeface="Arial" panose="020B0604020202020204" pitchFamily="34" charset="0"/>
            </a:endParaRPr>
          </a:p>
          <a:p>
            <a:endParaRPr lang="en-US" sz="1200" dirty="0" smtClean="0">
              <a:solidFill>
                <a:srgbClr val="000000"/>
              </a:solidFill>
              <a:latin typeface="+mn-lt"/>
              <a:cs typeface="Arial" panose="020B0604020202020204" pitchFamily="34" charset="0"/>
            </a:endParaRPr>
          </a:p>
          <a:p>
            <a:pPr marL="342900" indent="-342900">
              <a:buFont typeface="Arial" panose="020B0604020202020204" pitchFamily="34" charset="0"/>
              <a:buChar char="•"/>
            </a:pPr>
            <a:r>
              <a:rPr lang="en-US" sz="1200" dirty="0" smtClean="0">
                <a:solidFill>
                  <a:srgbClr val="000000"/>
                </a:solidFill>
                <a:latin typeface="+mn-lt"/>
                <a:cs typeface="Arial" panose="020B0604020202020204" pitchFamily="34" charset="0"/>
              </a:rPr>
              <a:t>EGG have developed a ‘Light as a Service’ model, whereby they will retain ownership of light fittings whilst upgrading them as required for customers over the duration of their contract.</a:t>
            </a:r>
          </a:p>
          <a:p>
            <a:pPr marL="342900" indent="-342900">
              <a:buFont typeface="Arial" panose="020B0604020202020204" pitchFamily="34" charset="0"/>
              <a:buChar char="•"/>
            </a:pPr>
            <a:endParaRPr lang="en-US" sz="1200" dirty="0" smtClean="0">
              <a:solidFill>
                <a:srgbClr val="000000"/>
              </a:solidFill>
              <a:latin typeface="+mn-lt"/>
              <a:cs typeface="Arial" panose="020B0604020202020204" pitchFamily="34" charset="0"/>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000000"/>
                </a:solidFill>
                <a:latin typeface="+mn-lt"/>
                <a:cs typeface="Arial" panose="020B0604020202020204" pitchFamily="34" charset="0"/>
              </a:rPr>
              <a:t>Such practice</a:t>
            </a:r>
            <a:r>
              <a:rPr lang="en-US" sz="1200" baseline="0" dirty="0" smtClean="0">
                <a:solidFill>
                  <a:srgbClr val="000000"/>
                </a:solidFill>
                <a:latin typeface="+mn-lt"/>
                <a:cs typeface="Arial" panose="020B0604020202020204" pitchFamily="34" charset="0"/>
              </a:rPr>
              <a:t> will help to drive up quality for the customer </a:t>
            </a:r>
            <a:r>
              <a:rPr lang="en-US" sz="1200" baseline="0" dirty="0" err="1" smtClean="0">
                <a:solidFill>
                  <a:srgbClr val="000000"/>
                </a:solidFill>
                <a:latin typeface="+mn-lt"/>
                <a:cs typeface="Arial" panose="020B0604020202020204" pitchFamily="34" charset="0"/>
              </a:rPr>
              <a:t>e.g</a:t>
            </a:r>
            <a:r>
              <a:rPr lang="en-US" sz="1200" baseline="0" dirty="0" smtClean="0">
                <a:solidFill>
                  <a:srgbClr val="000000"/>
                </a:solidFill>
                <a:latin typeface="+mn-lt"/>
                <a:cs typeface="Arial" panose="020B0604020202020204" pitchFamily="34" charset="0"/>
              </a:rPr>
              <a:t> it is in the interests of EGG to </a:t>
            </a:r>
            <a:r>
              <a:rPr lang="en-US" sz="1200" baseline="0" dirty="0" err="1" smtClean="0">
                <a:solidFill>
                  <a:srgbClr val="000000"/>
                </a:solidFill>
                <a:latin typeface="+mn-lt"/>
                <a:cs typeface="Arial" panose="020B0604020202020204" pitchFamily="34" charset="0"/>
              </a:rPr>
              <a:t>optimise</a:t>
            </a:r>
            <a:r>
              <a:rPr lang="en-US" sz="1200" baseline="0" dirty="0" smtClean="0">
                <a:solidFill>
                  <a:srgbClr val="000000"/>
                </a:solidFill>
                <a:latin typeface="+mn-lt"/>
                <a:cs typeface="Arial" panose="020B0604020202020204" pitchFamily="34" charset="0"/>
              </a:rPr>
              <a:t> the quality of their service / product to reduce the resources required for maintenance.</a:t>
            </a:r>
          </a:p>
          <a:p>
            <a:endParaRPr lang="en-US" sz="1200" dirty="0" smtClean="0">
              <a:solidFill>
                <a:srgbClr val="000000"/>
              </a:solidFill>
              <a:latin typeface="+mn-lt"/>
              <a:cs typeface="Arial" panose="020B0604020202020204" pitchFamily="34" charset="0"/>
            </a:endParaRPr>
          </a:p>
          <a:p>
            <a:pPr marL="342900" indent="-342900">
              <a:buFont typeface="Arial" panose="020B0604020202020204" pitchFamily="34" charset="0"/>
              <a:buChar char="•"/>
            </a:pPr>
            <a:r>
              <a:rPr lang="en-US" sz="1200" dirty="0" smtClean="0">
                <a:solidFill>
                  <a:srgbClr val="000000"/>
                </a:solidFill>
                <a:latin typeface="+mn-lt"/>
                <a:cs typeface="Arial" panose="020B0604020202020204" pitchFamily="34" charset="0"/>
              </a:rPr>
              <a:t>EGG have </a:t>
            </a:r>
            <a:r>
              <a:rPr lang="en-US" sz="1200" dirty="0" err="1" smtClean="0">
                <a:solidFill>
                  <a:srgbClr val="000000"/>
                </a:solidFill>
                <a:latin typeface="+mn-lt"/>
                <a:cs typeface="Arial" panose="020B0604020202020204" pitchFamily="34" charset="0"/>
              </a:rPr>
              <a:t>recognised</a:t>
            </a:r>
            <a:r>
              <a:rPr lang="en-US" sz="1200" dirty="0" smtClean="0">
                <a:solidFill>
                  <a:srgbClr val="000000"/>
                </a:solidFill>
                <a:latin typeface="+mn-lt"/>
                <a:cs typeface="Arial" panose="020B0604020202020204" pitchFamily="34" charset="0"/>
              </a:rPr>
              <a:t> that only 5% of an LED light fitting needs to be replaced when the light breaks.  They are developing upgradable light fittings that allows the remaining 95% of the fitting to be retained.</a:t>
            </a:r>
          </a:p>
          <a:p>
            <a:pPr marL="342900" indent="-342900">
              <a:buFont typeface="Arial" panose="020B0604020202020204" pitchFamily="34" charset="0"/>
              <a:buNone/>
            </a:pPr>
            <a:endParaRPr lang="en-US" sz="1200" baseline="0" dirty="0" smtClean="0">
              <a:solidFill>
                <a:srgbClr val="000000"/>
              </a:solidFill>
              <a:latin typeface="+mn-lt"/>
              <a:cs typeface="Arial" panose="020B0604020202020204" pitchFamily="34" charset="0"/>
            </a:endParaRPr>
          </a:p>
          <a:p>
            <a:pPr marL="342900" indent="-342900">
              <a:buFont typeface="Arial" panose="020B0604020202020204" pitchFamily="34" charset="0"/>
              <a:buChar char="•"/>
            </a:pPr>
            <a:r>
              <a:rPr lang="en-US" sz="1200" baseline="0" dirty="0" smtClean="0">
                <a:solidFill>
                  <a:srgbClr val="000000"/>
                </a:solidFill>
                <a:latin typeface="+mn-lt"/>
                <a:cs typeface="Arial" panose="020B0604020202020204" pitchFamily="34" charset="0"/>
              </a:rPr>
              <a:t>This will help to reduce waste </a:t>
            </a:r>
            <a:r>
              <a:rPr lang="en-US" sz="1200" baseline="0" dirty="0" err="1" smtClean="0">
                <a:solidFill>
                  <a:srgbClr val="000000"/>
                </a:solidFill>
                <a:latin typeface="+mn-lt"/>
                <a:cs typeface="Arial" panose="020B0604020202020204" pitchFamily="34" charset="0"/>
              </a:rPr>
              <a:t>e.g</a:t>
            </a:r>
            <a:r>
              <a:rPr lang="en-US" sz="1200" baseline="0" dirty="0" smtClean="0">
                <a:solidFill>
                  <a:srgbClr val="000000"/>
                </a:solidFill>
                <a:latin typeface="+mn-lt"/>
                <a:cs typeface="Arial" panose="020B0604020202020204" pitchFamily="34" charset="0"/>
              </a:rPr>
              <a:t> where 95% of a fitting would previously have been unnecessarily discarded when a light breaks, it will now be fully </a:t>
            </a:r>
            <a:r>
              <a:rPr lang="en-US" sz="1200" baseline="0" dirty="0" err="1" smtClean="0">
                <a:solidFill>
                  <a:srgbClr val="000000"/>
                </a:solidFill>
                <a:latin typeface="+mn-lt"/>
                <a:cs typeface="Arial" panose="020B0604020202020204" pitchFamily="34" charset="0"/>
              </a:rPr>
              <a:t>utilised</a:t>
            </a:r>
            <a:r>
              <a:rPr lang="en-US" sz="1200" baseline="0" dirty="0" smtClean="0">
                <a:solidFill>
                  <a:srgbClr val="000000"/>
                </a:solidFill>
                <a:latin typeface="+mn-lt"/>
                <a:cs typeface="Arial" panose="020B0604020202020204" pitchFamily="34" charset="0"/>
              </a:rPr>
              <a:t>.</a:t>
            </a:r>
          </a:p>
          <a:p>
            <a:pPr marL="342900" indent="-342900">
              <a:buFont typeface="Arial" panose="020B0604020202020204" pitchFamily="34" charset="0"/>
              <a:buChar char="•"/>
            </a:pPr>
            <a:endParaRPr lang="en-US" sz="1200" baseline="0" dirty="0" smtClean="0">
              <a:solidFill>
                <a:srgbClr val="000000"/>
              </a:solidFill>
              <a:latin typeface="+mn-lt"/>
              <a:cs typeface="Arial" panose="020B0604020202020204" pitchFamily="34" charset="0"/>
            </a:endParaRPr>
          </a:p>
          <a:p>
            <a:pPr marL="342900" indent="-342900">
              <a:buFont typeface="Arial" panose="020B0604020202020204" pitchFamily="34" charset="0"/>
              <a:buChar char="•"/>
            </a:pPr>
            <a:r>
              <a:rPr lang="en-US" sz="1200" baseline="0" dirty="0" smtClean="0">
                <a:solidFill>
                  <a:srgbClr val="000000"/>
                </a:solidFill>
                <a:latin typeface="+mn-lt"/>
                <a:cs typeface="Arial" panose="020B0604020202020204" pitchFamily="34" charset="0"/>
              </a:rPr>
              <a:t>Embodied Carbon levels are relatively </a:t>
            </a:r>
            <a:r>
              <a:rPr lang="en-US" sz="1200" baseline="0" dirty="0" smtClean="0">
                <a:solidFill>
                  <a:srgbClr val="000000"/>
                </a:solidFill>
                <a:latin typeface="+mn-lt"/>
                <a:cs typeface="Arial" panose="020B0604020202020204" pitchFamily="34" charset="0"/>
              </a:rPr>
              <a:t>low, </a:t>
            </a:r>
            <a:r>
              <a:rPr lang="en-US" sz="1200" baseline="0" dirty="0" smtClean="0">
                <a:solidFill>
                  <a:srgbClr val="000000"/>
                </a:solidFill>
                <a:latin typeface="+mn-lt"/>
                <a:cs typeface="Arial" panose="020B0604020202020204" pitchFamily="34" charset="0"/>
              </a:rPr>
              <a:t>as relatively few new raw materials are required throughout the service lifespan.</a:t>
            </a:r>
          </a:p>
          <a:p>
            <a:pPr marL="342900" indent="-342900">
              <a:buFont typeface="Arial" panose="020B0604020202020204" pitchFamily="34" charset="0"/>
              <a:buChar char="•"/>
            </a:pPr>
            <a:endParaRPr lang="en-US" sz="1200" baseline="0" dirty="0" smtClean="0">
              <a:solidFill>
                <a:srgbClr val="000000"/>
              </a:solidFill>
              <a:latin typeface="+mn-lt"/>
              <a:cs typeface="Arial" panose="020B0604020202020204" pitchFamily="34" charset="0"/>
            </a:endParaRPr>
          </a:p>
          <a:p>
            <a:pPr marL="342900" indent="-342900">
              <a:buFont typeface="Arial" panose="020B0604020202020204" pitchFamily="34" charset="0"/>
              <a:buNone/>
            </a:pPr>
            <a:r>
              <a:rPr lang="en-US" sz="1200" dirty="0" smtClean="0">
                <a:solidFill>
                  <a:srgbClr val="000000"/>
                </a:solidFill>
                <a:latin typeface="+mn-lt"/>
                <a:cs typeface="Arial" panose="020B0604020202020204" pitchFamily="34" charset="0"/>
              </a:rPr>
              <a:t>https://</a:t>
            </a:r>
            <a:r>
              <a:rPr lang="en-US" sz="1200" dirty="0" err="1" smtClean="0">
                <a:solidFill>
                  <a:srgbClr val="000000"/>
                </a:solidFill>
                <a:latin typeface="+mn-lt"/>
                <a:cs typeface="Arial" panose="020B0604020202020204" pitchFamily="34" charset="0"/>
              </a:rPr>
              <a:t>www.egglighting.com</a:t>
            </a:r>
            <a:endParaRPr lang="en-US" sz="1200" dirty="0" smtClean="0">
              <a:solidFill>
                <a:srgbClr val="000000"/>
              </a:solidFill>
              <a:latin typeface="+mn-lt"/>
              <a:cs typeface="Arial" panose="020B0604020202020204" pitchFamily="34" charset="0"/>
            </a:endParaRPr>
          </a:p>
          <a:p>
            <a:pPr marL="342900" indent="-342900">
              <a:buFont typeface="Arial" panose="020B0604020202020204" pitchFamily="34" charset="0"/>
              <a:buNone/>
            </a:pPr>
            <a:endParaRPr lang="en-US"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16D49A7-FB5D-46F8-8F23-77DB636DC008}" type="slidenum">
              <a:rPr lang="en-GB" smtClean="0"/>
              <a:pPr>
                <a:defRPr/>
              </a:pPr>
              <a:t>17</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3654155"/>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144" indent="-557144"/>
            <a:r>
              <a:rPr lang="en-US" sz="1300" b="1" dirty="0">
                <a:cs typeface="Arial" panose="020B0604020202020204" pitchFamily="34" charset="0"/>
              </a:rPr>
              <a:t>Sharing Platforms</a:t>
            </a:r>
          </a:p>
          <a:p>
            <a:endParaRPr lang="en-US" sz="1300" b="1" dirty="0">
              <a:cs typeface="Arial" panose="020B0604020202020204" pitchFamily="34" charset="0"/>
            </a:endParaRPr>
          </a:p>
          <a:p>
            <a:r>
              <a:rPr lang="en-US" sz="1300" dirty="0">
                <a:cs typeface="Arial" panose="020B0604020202020204" pitchFamily="34" charset="0"/>
              </a:rPr>
              <a:t>The advent of Social Media has made Asset Sharing an inevitable next step across all sectors.  The speed with which live information can be updated and shared provides Contractors with an opportunity.</a:t>
            </a:r>
          </a:p>
          <a:p>
            <a:endParaRPr lang="en-US" sz="1300" dirty="0">
              <a:cs typeface="Arial" panose="020B0604020202020204" pitchFamily="34" charset="0"/>
            </a:endParaRPr>
          </a:p>
          <a:p>
            <a:r>
              <a:rPr lang="en-US" sz="1300" dirty="0">
                <a:cs typeface="Arial" panose="020B0604020202020204" pitchFamily="34" charset="0"/>
              </a:rPr>
              <a:t>In Construction, a Sharing Platform can be used to share </a:t>
            </a:r>
            <a:r>
              <a:rPr lang="en-US" sz="1300" b="1" dirty="0">
                <a:cs typeface="Arial" panose="020B0604020202020204" pitchFamily="34" charset="0"/>
              </a:rPr>
              <a:t>overcapacity</a:t>
            </a:r>
            <a:r>
              <a:rPr lang="en-US" sz="1300" dirty="0">
                <a:cs typeface="Arial" panose="020B0604020202020204" pitchFamily="34" charset="0"/>
              </a:rPr>
              <a:t> of </a:t>
            </a:r>
            <a:r>
              <a:rPr lang="en-US" sz="1300" b="1" dirty="0">
                <a:cs typeface="Arial" panose="020B0604020202020204" pitchFamily="34" charset="0"/>
              </a:rPr>
              <a:t>equipment, services and personnel</a:t>
            </a:r>
            <a:r>
              <a:rPr lang="en-US" sz="1300" dirty="0">
                <a:cs typeface="Arial" panose="020B0604020202020204" pitchFamily="34" charset="0"/>
              </a:rPr>
              <a:t>.  </a:t>
            </a:r>
            <a:r>
              <a:rPr lang="en-US" sz="1300" dirty="0" err="1">
                <a:cs typeface="Arial" panose="020B0604020202020204" pitchFamily="34" charset="0"/>
              </a:rPr>
              <a:t>Labour</a:t>
            </a:r>
            <a:r>
              <a:rPr lang="en-US" sz="1300" dirty="0">
                <a:cs typeface="Arial" panose="020B0604020202020204" pitchFamily="34" charset="0"/>
              </a:rPr>
              <a:t>, Plant or Materials can be advertised as available, where there is excess or underuse, to be shared with other contracting firms.  These excess services could be exchanged or simply purchased.  Thus overcapacity becomes an asset and not waste.</a:t>
            </a:r>
          </a:p>
          <a:p>
            <a:endParaRPr lang="en-US" sz="1300" dirty="0">
              <a:cs typeface="Arial" panose="020B0604020202020204" pitchFamily="34" charset="0"/>
            </a:endParaRPr>
          </a:p>
          <a:p>
            <a:r>
              <a:rPr lang="en-US" sz="1300" dirty="0">
                <a:cs typeface="Arial" panose="020B0604020202020204" pitchFamily="34" charset="0"/>
              </a:rPr>
              <a:t>Companies can sign up to a peer-to-peer platform for a small subscription charge and advertise underused materials or services.   These can then be sold or shared with others, benefitting all parties and reducing waste.</a:t>
            </a:r>
          </a:p>
          <a:p>
            <a:endParaRPr lang="en-US" sz="1300" dirty="0">
              <a:cs typeface="Arial" panose="020B0604020202020204" pitchFamily="34" charset="0"/>
            </a:endParaRPr>
          </a:p>
          <a:p>
            <a:r>
              <a:rPr lang="en-US" sz="1300" b="1" dirty="0">
                <a:cs typeface="Arial" panose="020B0604020202020204" pitchFamily="34" charset="0"/>
              </a:rPr>
              <a:t>FLOOW 2 </a:t>
            </a:r>
            <a:r>
              <a:rPr lang="en-US" sz="1300" dirty="0">
                <a:cs typeface="Arial" panose="020B0604020202020204" pitchFamily="34" charset="0"/>
              </a:rPr>
              <a:t>is an example of this, which covers many sectors (</a:t>
            </a:r>
            <a:r>
              <a:rPr lang="en-GB" sz="1300" dirty="0">
                <a:hlinkClick r:id="rId3"/>
              </a:rPr>
              <a:t>https://www.ellenmacarthurfoundation.org/case-studies/business-to-business-asset-sharing</a:t>
            </a:r>
            <a:r>
              <a:rPr lang="en-GB" sz="1300" dirty="0"/>
              <a:t>)</a:t>
            </a:r>
            <a:endParaRPr lang="en-US" sz="1300" dirty="0">
              <a:cs typeface="Arial" panose="020B0604020202020204" pitchFamily="34" charset="0"/>
            </a:endParaRPr>
          </a:p>
          <a:p>
            <a:endParaRPr lang="en-GB" sz="1300" dirty="0"/>
          </a:p>
        </p:txBody>
      </p:sp>
      <p:sp>
        <p:nvSpPr>
          <p:cNvPr id="4" name="Slide Number Placeholder 3"/>
          <p:cNvSpPr>
            <a:spLocks noGrp="1"/>
          </p:cNvSpPr>
          <p:nvPr>
            <p:ph type="sldNum" sz="quarter" idx="5"/>
          </p:nvPr>
        </p:nvSpPr>
        <p:spPr/>
        <p:txBody>
          <a:bodyPr/>
          <a:lstStyle/>
          <a:p>
            <a:fld id="{B7425ADC-0547-4E7C-ABA4-8CA70C9002C9}" type="slidenum">
              <a:rPr lang="en-GB" smtClean="0"/>
              <a:pPr/>
              <a:t>18</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04250835"/>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consider the demand for construction tools and equipment</a:t>
            </a:r>
            <a:r>
              <a:rPr lang="en-GB" baseline="0" dirty="0" smtClean="0"/>
              <a:t>, t</a:t>
            </a:r>
            <a:r>
              <a:rPr lang="en-GB" dirty="0" smtClean="0"/>
              <a:t>his system flips the the focus of this demand, from buying new to buying</a:t>
            </a:r>
            <a:r>
              <a:rPr lang="en-GB" baseline="0" dirty="0" smtClean="0"/>
              <a:t> perfectly good second hand items.  This reduces waste considerably, and thus reduces embodied carbon.</a:t>
            </a:r>
            <a:endParaRPr lang="en-GB" dirty="0"/>
          </a:p>
        </p:txBody>
      </p:sp>
      <p:sp>
        <p:nvSpPr>
          <p:cNvPr id="4" name="Slide Number Placeholder 3"/>
          <p:cNvSpPr>
            <a:spLocks noGrp="1"/>
          </p:cNvSpPr>
          <p:nvPr>
            <p:ph type="sldNum" sz="quarter" idx="10"/>
          </p:nvPr>
        </p:nvSpPr>
        <p:spPr/>
        <p:txBody>
          <a:bodyPr/>
          <a:lstStyle/>
          <a:p>
            <a:pPr>
              <a:defRPr/>
            </a:pPr>
            <a:fld id="{B16D49A7-FB5D-46F8-8F23-77DB636DC008}" type="slidenum">
              <a:rPr lang="en-GB" smtClean="0"/>
              <a:pPr>
                <a:defRPr/>
              </a:pPr>
              <a:t>19</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616229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rPr>
              <a:t>The third and final session, before the workshops, focusses</a:t>
            </a:r>
            <a:r>
              <a:rPr lang="en-GB" baseline="0" dirty="0" smtClean="0">
                <a:solidFill>
                  <a:schemeClr val="tx1"/>
                </a:solidFill>
              </a:rPr>
              <a:t> on the business opportunities that would exist within a circular economy.  We have looked at the </a:t>
            </a:r>
            <a:r>
              <a:rPr lang="en-GB" b="1" baseline="0" dirty="0" smtClean="0">
                <a:solidFill>
                  <a:schemeClr val="tx1"/>
                </a:solidFill>
              </a:rPr>
              <a:t>moral</a:t>
            </a:r>
            <a:r>
              <a:rPr lang="en-GB" baseline="0" dirty="0" smtClean="0">
                <a:solidFill>
                  <a:schemeClr val="tx1"/>
                </a:solidFill>
              </a:rPr>
              <a:t> and </a:t>
            </a:r>
            <a:r>
              <a:rPr lang="en-GB" b="1" baseline="0" dirty="0" smtClean="0">
                <a:solidFill>
                  <a:schemeClr val="tx1"/>
                </a:solidFill>
              </a:rPr>
              <a:t>environmental</a:t>
            </a:r>
            <a:r>
              <a:rPr lang="en-GB" baseline="0" dirty="0" smtClean="0">
                <a:solidFill>
                  <a:schemeClr val="tx1"/>
                </a:solidFill>
              </a:rPr>
              <a:t> arguments for CE, now we will explore how financially viable businesses could be formed.</a:t>
            </a:r>
            <a:endParaRPr lang="en-GB" dirty="0">
              <a:solidFill>
                <a:schemeClr val="tx1"/>
              </a:solidFill>
            </a:endParaRPr>
          </a:p>
        </p:txBody>
      </p:sp>
      <p:sp>
        <p:nvSpPr>
          <p:cNvPr id="4" name="Slide Number Placeholder 3"/>
          <p:cNvSpPr>
            <a:spLocks noGrp="1"/>
          </p:cNvSpPr>
          <p:nvPr>
            <p:ph type="sldNum" sz="quarter" idx="10"/>
          </p:nvPr>
        </p:nvSpPr>
        <p:spPr/>
        <p:txBody>
          <a:bodyPr/>
          <a:lstStyle/>
          <a:p>
            <a:fld id="{B7425ADC-0547-4E7C-ABA4-8CA70C9002C9}" type="slidenum">
              <a:rPr lang="en-GB" smtClean="0"/>
              <a:pPr/>
              <a:t>2</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34047847"/>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144" indent="-557144"/>
            <a:r>
              <a:rPr lang="en-US" sz="1500" b="1" dirty="0">
                <a:cs typeface="Arial" panose="020B0604020202020204" pitchFamily="34" charset="0"/>
              </a:rPr>
              <a:t>4. Product Life Extension</a:t>
            </a:r>
          </a:p>
          <a:p>
            <a:endParaRPr lang="en-US" sz="1300" dirty="0">
              <a:cs typeface="Arial" panose="020B0604020202020204" pitchFamily="34" charset="0"/>
            </a:endParaRPr>
          </a:p>
          <a:p>
            <a:r>
              <a:rPr lang="en-US" sz="1300" dirty="0">
                <a:cs typeface="Arial" panose="020B0604020202020204" pitchFamily="34" charset="0"/>
              </a:rPr>
              <a:t>The life of a product can be prolonged through repair and careful maintenance, even within the Linear Economy model.  But this does not promote the optimum resource value.</a:t>
            </a:r>
          </a:p>
          <a:p>
            <a:endParaRPr lang="en-US" sz="1300" dirty="0">
              <a:cs typeface="Arial" panose="020B0604020202020204" pitchFamily="34" charset="0"/>
            </a:endParaRPr>
          </a:p>
          <a:p>
            <a:r>
              <a:rPr lang="en-US" sz="1300" dirty="0">
                <a:cs typeface="Arial" panose="020B0604020202020204" pitchFamily="34" charset="0"/>
              </a:rPr>
              <a:t>Within a Circular Economy, products should be </a:t>
            </a:r>
            <a:r>
              <a:rPr lang="en-US" sz="1300" b="1" dirty="0">
                <a:cs typeface="Arial" panose="020B0604020202020204" pitchFamily="34" charset="0"/>
              </a:rPr>
              <a:t>designed</a:t>
            </a:r>
            <a:r>
              <a:rPr lang="en-US" sz="1300" dirty="0">
                <a:cs typeface="Arial" panose="020B0604020202020204" pitchFamily="34" charset="0"/>
              </a:rPr>
              <a:t> to ensure that </a:t>
            </a:r>
            <a:r>
              <a:rPr lang="en-US" sz="1300" b="1" dirty="0">
                <a:cs typeface="Arial" panose="020B0604020202020204" pitchFamily="34" charset="0"/>
              </a:rPr>
              <a:t>repair</a:t>
            </a:r>
            <a:r>
              <a:rPr lang="en-US" sz="1300" dirty="0">
                <a:cs typeface="Arial" panose="020B0604020202020204" pitchFamily="34" charset="0"/>
              </a:rPr>
              <a:t>, </a:t>
            </a:r>
            <a:r>
              <a:rPr lang="en-US" sz="1300" b="1" dirty="0">
                <a:cs typeface="Arial" panose="020B0604020202020204" pitchFamily="34" charset="0"/>
              </a:rPr>
              <a:t>upgrading</a:t>
            </a:r>
            <a:r>
              <a:rPr lang="en-US" sz="1300" dirty="0">
                <a:cs typeface="Arial" panose="020B0604020202020204" pitchFamily="34" charset="0"/>
              </a:rPr>
              <a:t> and </a:t>
            </a:r>
            <a:r>
              <a:rPr lang="en-US" sz="1300" b="1" dirty="0">
                <a:cs typeface="Arial" panose="020B0604020202020204" pitchFamily="34" charset="0"/>
              </a:rPr>
              <a:t>remanufacturing</a:t>
            </a:r>
            <a:r>
              <a:rPr lang="en-US" sz="1300" dirty="0">
                <a:cs typeface="Arial" panose="020B0604020202020204" pitchFamily="34" charset="0"/>
              </a:rPr>
              <a:t> are entirely feasible.  Why replace an entire product when just one component is at fault? </a:t>
            </a:r>
          </a:p>
          <a:p>
            <a:endParaRPr lang="en-US" sz="1500" dirty="0">
              <a:cs typeface="Arial" panose="020B0604020202020204" pitchFamily="34" charset="0"/>
            </a:endParaRPr>
          </a:p>
          <a:p>
            <a:r>
              <a:rPr lang="en-US" sz="1300" dirty="0">
                <a:cs typeface="Arial" panose="020B0604020202020204" pitchFamily="34" charset="0"/>
              </a:rPr>
              <a:t>Businesses would thrive who could offer individual component upgrades as part of their service rather than entire product replacements, or to remanufacture and market products of equivalent or superior value to the original.</a:t>
            </a:r>
          </a:p>
          <a:p>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B7425ADC-0547-4E7C-ABA4-8CA70C9002C9}" type="slidenum">
              <a:rPr lang="en-GB" smtClean="0"/>
              <a:pPr/>
              <a:t>20</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9727807"/>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cs typeface="Arial" panose="020B0604020202020204" pitchFamily="34" charset="0"/>
              </a:rPr>
              <a:t>4. Product Life Extension</a:t>
            </a:r>
          </a:p>
          <a:p>
            <a:endParaRPr lang="en-US" sz="1300" dirty="0"/>
          </a:p>
          <a:p>
            <a:r>
              <a:rPr lang="en-US" sz="1300" b="1" dirty="0"/>
              <a:t>Queen Elizabeth Olympic Park, London</a:t>
            </a:r>
          </a:p>
          <a:p>
            <a:endParaRPr lang="en-US" sz="1300" dirty="0"/>
          </a:p>
          <a:p>
            <a:r>
              <a:rPr lang="en-US" sz="1300" dirty="0"/>
              <a:t>The component parts / buildings for the Olympic park were designed for ease of maintenance , adaptation and dis-assembly / reuse.</a:t>
            </a:r>
          </a:p>
          <a:p>
            <a:endParaRPr lang="en-US" sz="1300" dirty="0"/>
          </a:p>
          <a:p>
            <a:pPr marL="185715" indent="-185715" defTabSz="990478">
              <a:buFont typeface="Arial" panose="020B0604020202020204" pitchFamily="34" charset="0"/>
              <a:buChar char="•"/>
              <a:defRPr/>
            </a:pPr>
            <a:r>
              <a:rPr lang="en-US" sz="1300" dirty="0">
                <a:cs typeface="Arial" panose="020B0604020202020204" pitchFamily="34" charset="0"/>
              </a:rPr>
              <a:t>Most of the components were constructed offsite with mechanical fixings to allow for deconstruction and ease of maintenance / reuse.</a:t>
            </a:r>
            <a:endParaRPr lang="en-US" sz="1300" dirty="0"/>
          </a:p>
          <a:p>
            <a:pPr marL="185715" indent="-185715" defTabSz="990478">
              <a:buFont typeface="Arial" panose="020B0604020202020204" pitchFamily="34" charset="0"/>
              <a:buChar char="•"/>
              <a:defRPr/>
            </a:pPr>
            <a:r>
              <a:rPr lang="en-US" sz="1300" dirty="0">
                <a:cs typeface="Arial" panose="020B0604020202020204" pitchFamily="34" charset="0"/>
              </a:rPr>
              <a:t>Buildings were designed to be temporary, so they could be removed and re-used after the Games.</a:t>
            </a:r>
          </a:p>
          <a:p>
            <a:pPr marL="185715" indent="-185715">
              <a:buFont typeface="Arial" panose="020B0604020202020204" pitchFamily="34" charset="0"/>
              <a:buChar char="•"/>
            </a:pPr>
            <a:r>
              <a:rPr lang="en-US" sz="1300" dirty="0"/>
              <a:t>The Basketball Arena was built from several components that could be easily disassembled and re-assembled in  new locations</a:t>
            </a:r>
          </a:p>
          <a:p>
            <a:pPr marL="185715" indent="-185715">
              <a:buFont typeface="Arial" panose="020B0604020202020204" pitchFamily="34" charset="0"/>
              <a:buChar char="•"/>
            </a:pPr>
            <a:r>
              <a:rPr lang="en-US" sz="1300" dirty="0">
                <a:cs typeface="Arial" panose="020B0604020202020204" pitchFamily="34" charset="0"/>
              </a:rPr>
              <a:t>Two reused construction logistics bridges have been repurposed following the completion of the Games.</a:t>
            </a:r>
            <a:endParaRPr lang="en-US" sz="1300" dirty="0"/>
          </a:p>
          <a:p>
            <a:pPr marL="185715" indent="-185715">
              <a:buFont typeface="Arial" panose="020B0604020202020204" pitchFamily="34" charset="0"/>
              <a:buChar char="•"/>
            </a:pPr>
            <a:endParaRPr lang="en-GB" sz="1300" dirty="0"/>
          </a:p>
          <a:p>
            <a:pPr marL="185715" indent="-185715">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pPr>
              <a:defRPr/>
            </a:pPr>
            <a:fld id="{B16D49A7-FB5D-46F8-8F23-77DB636DC008}" type="slidenum">
              <a:rPr lang="en-GB" smtClean="0"/>
              <a:pPr>
                <a:defRPr/>
              </a:pPr>
              <a:t>21</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82902"/>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144" indent="-557144"/>
            <a:r>
              <a:rPr lang="en-US" sz="1500" b="1" dirty="0">
                <a:cs typeface="Arial" panose="020B0604020202020204" pitchFamily="34" charset="0"/>
              </a:rPr>
              <a:t>5. Resource Recovery</a:t>
            </a:r>
          </a:p>
          <a:p>
            <a:endParaRPr lang="en-US" sz="1300" b="1" dirty="0">
              <a:cs typeface="Arial" panose="020B0604020202020204" pitchFamily="34" charset="0"/>
            </a:endParaRPr>
          </a:p>
          <a:p>
            <a:pPr defTabSz="990478">
              <a:defRPr/>
            </a:pPr>
            <a:r>
              <a:rPr lang="en-US" sz="1300" b="1" dirty="0">
                <a:cs typeface="Arial" panose="020B0604020202020204" pitchFamily="34" charset="0"/>
              </a:rPr>
              <a:t>Given the forecasted scarcity of new raw materials</a:t>
            </a:r>
            <a:r>
              <a:rPr lang="en-US" sz="1300" dirty="0">
                <a:cs typeface="Arial" panose="020B0604020202020204" pitchFamily="34" charset="0"/>
              </a:rPr>
              <a:t>, being able to extract raw materials from existing products before they become waste would appear to be a business model that will thrive under a circular economy.</a:t>
            </a:r>
            <a:endParaRPr lang="en-US" sz="1300" b="1" dirty="0">
              <a:cs typeface="Arial" panose="020B0604020202020204" pitchFamily="34" charset="0"/>
            </a:endParaRPr>
          </a:p>
          <a:p>
            <a:endParaRPr lang="en-US" sz="1300" b="1" dirty="0">
              <a:cs typeface="Arial" panose="020B0604020202020204" pitchFamily="34" charset="0"/>
            </a:endParaRPr>
          </a:p>
          <a:p>
            <a:r>
              <a:rPr lang="en-US" sz="1300" dirty="0">
                <a:cs typeface="Arial" panose="020B0604020202020204" pitchFamily="34" charset="0"/>
              </a:rPr>
              <a:t>Resource Recovery as a concept has much in common with previous solutions such as </a:t>
            </a:r>
            <a:r>
              <a:rPr lang="en-US" sz="1300" b="1" dirty="0">
                <a:cs typeface="Arial" panose="020B0604020202020204" pitchFamily="34" charset="0"/>
              </a:rPr>
              <a:t>‘Industrial Symbiosis’ </a:t>
            </a:r>
            <a:r>
              <a:rPr lang="en-US" sz="1300" dirty="0">
                <a:cs typeface="Arial" panose="020B0604020202020204" pitchFamily="34" charset="0"/>
              </a:rPr>
              <a:t>and </a:t>
            </a:r>
            <a:r>
              <a:rPr lang="en-US" sz="1300" b="1" dirty="0">
                <a:cs typeface="Arial" panose="020B0604020202020204" pitchFamily="34" charset="0"/>
              </a:rPr>
              <a:t>‘Cradle-to-Cradle’.</a:t>
            </a:r>
          </a:p>
          <a:p>
            <a:endParaRPr lang="en-US" sz="1300" dirty="0">
              <a:cs typeface="Arial" panose="020B0604020202020204" pitchFamily="34" charset="0"/>
            </a:endParaRPr>
          </a:p>
          <a:p>
            <a:pPr defTabSz="990478">
              <a:defRPr/>
            </a:pPr>
            <a:r>
              <a:rPr lang="en-US" sz="1300" dirty="0">
                <a:cs typeface="Arial" panose="020B0604020202020204" pitchFamily="34" charset="0"/>
              </a:rPr>
              <a:t>Where waste occurs, it focusses on recovering the optimum value of a product at the end of it’s lifecycle.  Innovative recycling or remanufacturing businesses can flourish where they are able to identify and extract a value in a waste product, and build a business around this.</a:t>
            </a:r>
          </a:p>
          <a:p>
            <a:endParaRPr lang="en-US" sz="1300" dirty="0">
              <a:cs typeface="Arial" panose="020B0604020202020204" pitchFamily="34" charset="0"/>
            </a:endParaRPr>
          </a:p>
          <a:p>
            <a:r>
              <a:rPr lang="en-US" sz="1300" dirty="0">
                <a:cs typeface="Arial" panose="020B0604020202020204" pitchFamily="34" charset="0"/>
              </a:rPr>
              <a:t>It may also be useful for existing companies who already create a large volume of waste, to expand their current service and reprocess the waste generated to become an asset.</a:t>
            </a:r>
          </a:p>
          <a:p>
            <a:endParaRPr lang="en-US" sz="1300" dirty="0">
              <a:cs typeface="Arial" panose="020B0604020202020204" pitchFamily="34" charset="0"/>
            </a:endParaRPr>
          </a:p>
          <a:p>
            <a:r>
              <a:rPr lang="en-US" sz="1300" dirty="0">
                <a:cs typeface="Arial" panose="020B0604020202020204" pitchFamily="34" charset="0"/>
              </a:rPr>
              <a:t>The notion of ‘Upcycling’ also exists here.</a:t>
            </a:r>
          </a:p>
        </p:txBody>
      </p:sp>
      <p:sp>
        <p:nvSpPr>
          <p:cNvPr id="4" name="Slide Number Placeholder 3"/>
          <p:cNvSpPr>
            <a:spLocks noGrp="1"/>
          </p:cNvSpPr>
          <p:nvPr>
            <p:ph type="sldNum" sz="quarter" idx="5"/>
          </p:nvPr>
        </p:nvSpPr>
        <p:spPr/>
        <p:txBody>
          <a:bodyPr/>
          <a:lstStyle/>
          <a:p>
            <a:fld id="{B7425ADC-0547-4E7C-ABA4-8CA70C9002C9}" type="slidenum">
              <a:rPr lang="en-GB" smtClean="0"/>
              <a:pPr/>
              <a:t>22</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9730356"/>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144" indent="-557144"/>
            <a:r>
              <a:rPr lang="en-US" sz="1000" dirty="0">
                <a:cs typeface="Arial" panose="020B0604020202020204" pitchFamily="34" charset="0"/>
              </a:rPr>
              <a:t>BAMB is an EU funded initiative that begins with the notion that buildings should be designed to </a:t>
            </a:r>
            <a:r>
              <a:rPr lang="en-US" sz="1000" dirty="0" err="1">
                <a:cs typeface="Arial" panose="020B0604020202020204" pitchFamily="34" charset="0"/>
              </a:rPr>
              <a:t>maximise</a:t>
            </a:r>
            <a:r>
              <a:rPr lang="en-US" sz="1000" dirty="0">
                <a:cs typeface="Arial" panose="020B0604020202020204" pitchFamily="34" charset="0"/>
              </a:rPr>
              <a:t> reuse potential.</a:t>
            </a:r>
          </a:p>
          <a:p>
            <a:pPr defTabSz="990478">
              <a:defRPr/>
            </a:pPr>
            <a:endParaRPr lang="en-US" sz="1000" dirty="0">
              <a:cs typeface="Arial" panose="020B0604020202020204" pitchFamily="34" charset="0"/>
            </a:endParaRPr>
          </a:p>
          <a:p>
            <a:pPr marL="557144" indent="-557144"/>
            <a:r>
              <a:rPr lang="en-US" sz="1000" dirty="0">
                <a:cs typeface="Arial" panose="020B0604020202020204" pitchFamily="34" charset="0"/>
              </a:rPr>
              <a:t>If buildings are designed for products or materials to be reused at the end of it’s life, the value of that building as an asset increases.</a:t>
            </a:r>
          </a:p>
          <a:p>
            <a:pPr marL="557144" indent="-557144"/>
            <a:endParaRPr lang="en-US" sz="1000" dirty="0">
              <a:cs typeface="Arial" panose="020B0604020202020204" pitchFamily="34" charset="0"/>
            </a:endParaRPr>
          </a:p>
          <a:p>
            <a:pPr marL="557144" indent="-557144"/>
            <a:r>
              <a:rPr lang="en-US" sz="1000" dirty="0">
                <a:cs typeface="Arial" panose="020B0604020202020204" pitchFamily="34" charset="0"/>
              </a:rPr>
              <a:t>Business opportunities then arise from this concept; who manages or owns the material data, </a:t>
            </a:r>
            <a:r>
              <a:rPr lang="en-US" sz="1000" dirty="0" err="1">
                <a:cs typeface="Arial" panose="020B0604020202020204" pitchFamily="34" charset="0"/>
              </a:rPr>
              <a:t>downtakings</a:t>
            </a:r>
            <a:r>
              <a:rPr lang="en-US" sz="1000" dirty="0">
                <a:cs typeface="Arial" panose="020B0604020202020204" pitchFamily="34" charset="0"/>
              </a:rPr>
              <a:t> &amp; distribution?  These provide opportunities for new businesses to grow around the concept of Buildings as Material Banks.</a:t>
            </a:r>
          </a:p>
          <a:p>
            <a:pPr defTabSz="990478">
              <a:defRPr/>
            </a:pPr>
            <a:endParaRPr lang="en-US" sz="1000" dirty="0">
              <a:cs typeface="Arial" panose="020B0604020202020204" pitchFamily="34" charset="0"/>
            </a:endParaRPr>
          </a:p>
          <a:p>
            <a:pPr defTabSz="990478">
              <a:defRPr/>
            </a:pPr>
            <a:r>
              <a:rPr lang="en-US" sz="1000" dirty="0">
                <a:cs typeface="Arial" panose="020B0604020202020204" pitchFamily="34" charset="0"/>
              </a:rPr>
              <a:t>Increased </a:t>
            </a:r>
            <a:r>
              <a:rPr lang="en-US" sz="1000" dirty="0" err="1">
                <a:cs typeface="Arial" panose="020B0604020202020204" pitchFamily="34" charset="0"/>
              </a:rPr>
              <a:t>digitisation</a:t>
            </a:r>
            <a:r>
              <a:rPr lang="en-US" sz="1000" dirty="0">
                <a:cs typeface="Arial" panose="020B0604020202020204" pitchFamily="34" charset="0"/>
              </a:rPr>
              <a:t> within the construction sector has enabled this way of thinking.  BIM software, for example allows every detail of a building to be part of a live inventory.  Material Passports, as discussed earlier, where each component in a building becomes traceable and actively recorded, allows a building to be a constantly updating catalogue of materials or components, with a re-sale value following replacement or demolition.  This video explains the idea of Material </a:t>
            </a:r>
            <a:r>
              <a:rPr lang="en-US" sz="1000" dirty="0" err="1">
                <a:cs typeface="Arial" panose="020B0604020202020204" pitchFamily="34" charset="0"/>
              </a:rPr>
              <a:t>Passportsin</a:t>
            </a:r>
            <a:r>
              <a:rPr lang="en-US" sz="1000" dirty="0">
                <a:cs typeface="Arial" panose="020B0604020202020204" pitchFamily="34" charset="0"/>
              </a:rPr>
              <a:t> relation to BAMB - </a:t>
            </a:r>
            <a:r>
              <a:rPr lang="en-GB" sz="1000" dirty="0">
                <a:hlinkClick r:id="rId3">
                  <a:extLst>
                    <a:ext uri="{A12FA001-AC4F-418D-AE19-62706E023703}">
                      <ahyp:hlinkClr xmlns:mc="http://schemas.openxmlformats.org/markup-compatibility/2006" xmlns:mv="urn:schemas-microsoft-com:mac:vml" xmlns="" xmlns:ahyp="http://schemas.microsoft.com/office/drawing/2018/hyperlinkcolor" xmlns:p="http://schemas.openxmlformats.org/presentationml/2006/main" xmlns:r="http://schemas.openxmlformats.org/officeDocument/2006/relationships" xmlns:a="http://schemas.openxmlformats.org/drawingml/2006/main" val="tx"/>
                    </a:ext>
                  </a:extLst>
                </a:hlinkClick>
              </a:rPr>
              <a:t>https://www.bamb2020.eu/topics/materials-passports/</a:t>
            </a:r>
            <a:endParaRPr lang="en-GB" sz="1000" dirty="0"/>
          </a:p>
          <a:p>
            <a:pPr defTabSz="990478">
              <a:defRPr/>
            </a:pPr>
            <a:endParaRPr lang="en-US" sz="1000" dirty="0">
              <a:cs typeface="Arial" panose="020B0604020202020204" pitchFamily="34" charset="0"/>
            </a:endParaRPr>
          </a:p>
          <a:p>
            <a:pPr defTabSz="990478">
              <a:defRPr/>
            </a:pPr>
            <a:endParaRPr lang="en-US" sz="1000" dirty="0">
              <a:cs typeface="Arial" panose="020B0604020202020204" pitchFamily="34" charset="0"/>
            </a:endParaRPr>
          </a:p>
          <a:p>
            <a:pPr defTabSz="990478">
              <a:defRPr/>
            </a:pPr>
            <a:r>
              <a:rPr lang="en-US" sz="1000" dirty="0">
                <a:cs typeface="Arial" panose="020B0604020202020204" pitchFamily="34" charset="0"/>
              </a:rPr>
              <a:t>The BAMB concept aims to influence the way we approach design and construction at a Micro level, as well as Macro.  This may include simple techniques like not using adhesive fixings where mechanical can be used, to allow greater ease and preservation in the dismantling process.  Or keeping services, which may need to be replaced, in skirtings with easy access, not behind plasterboard that would not need to be replaced so readily.</a:t>
            </a:r>
          </a:p>
          <a:p>
            <a:pPr defTabSz="990478">
              <a:defRPr/>
            </a:pPr>
            <a:endParaRPr lang="en-US" sz="1000" dirty="0">
              <a:cs typeface="Arial" panose="020B0604020202020204" pitchFamily="34" charset="0"/>
            </a:endParaRPr>
          </a:p>
          <a:p>
            <a:pPr defTabSz="990478">
              <a:defRPr/>
            </a:pPr>
            <a:r>
              <a:rPr lang="en-US" sz="1000" dirty="0">
                <a:cs typeface="Arial" panose="020B0604020202020204" pitchFamily="34" charset="0"/>
              </a:rPr>
              <a:t>This ultimately results in waste reduction, value retention and the use of fewer virgin materials</a:t>
            </a:r>
            <a:r>
              <a:rPr lang="en-US" sz="1000" dirty="0" smtClean="0">
                <a:cs typeface="Arial" panose="020B0604020202020204" pitchFamily="34" charset="0"/>
              </a:rPr>
              <a:t>.  In it’s essence it considers</a:t>
            </a:r>
            <a:r>
              <a:rPr lang="en-US" sz="1000" baseline="0" dirty="0" smtClean="0">
                <a:cs typeface="Arial" panose="020B0604020202020204" pitchFamily="34" charset="0"/>
              </a:rPr>
              <a:t> the whole building and building component lifespan, reducing </a:t>
            </a:r>
            <a:r>
              <a:rPr lang="en-US" sz="1000" baseline="0" smtClean="0">
                <a:cs typeface="Arial" panose="020B0604020202020204" pitchFamily="34" charset="0"/>
              </a:rPr>
              <a:t>embodied energy.</a:t>
            </a:r>
            <a:endParaRPr lang="en-US" sz="1000" smtClean="0">
              <a:cs typeface="Arial" panose="020B0604020202020204" pitchFamily="34" charset="0"/>
            </a:endParaRPr>
          </a:p>
          <a:p>
            <a:pPr defTabSz="990478">
              <a:defRPr/>
            </a:pPr>
            <a:endParaRPr lang="en-US" sz="1300" dirty="0">
              <a:cs typeface="Arial" panose="020B0604020202020204" pitchFamily="34" charset="0"/>
            </a:endParaRPr>
          </a:p>
          <a:p>
            <a:endParaRPr lang="en-GB" sz="1300" dirty="0"/>
          </a:p>
        </p:txBody>
      </p:sp>
      <p:sp>
        <p:nvSpPr>
          <p:cNvPr id="4" name="Slide Number Placeholder 3"/>
          <p:cNvSpPr>
            <a:spLocks noGrp="1"/>
          </p:cNvSpPr>
          <p:nvPr>
            <p:ph type="sldNum" sz="quarter" idx="5"/>
          </p:nvPr>
        </p:nvSpPr>
        <p:spPr/>
        <p:txBody>
          <a:bodyPr/>
          <a:lstStyle/>
          <a:p>
            <a:fld id="{B7425ADC-0547-4E7C-ABA4-8CA70C9002C9}" type="slidenum">
              <a:rPr lang="en-GB" smtClean="0"/>
              <a:pPr/>
              <a:t>23</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98080654"/>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300" dirty="0"/>
              <a:t>There are other models / schools of thought such as the </a:t>
            </a:r>
            <a:r>
              <a:rPr lang="en-GB" sz="1300" dirty="0" err="1"/>
              <a:t>ReSOLVE</a:t>
            </a:r>
            <a:r>
              <a:rPr lang="en-GB" sz="1300" dirty="0"/>
              <a:t> model, which compliment the Accenture Model.</a:t>
            </a:r>
          </a:p>
          <a:p>
            <a:endParaRPr lang="en-GB" sz="1300" dirty="0"/>
          </a:p>
          <a:p>
            <a:r>
              <a:rPr lang="en-GB" sz="1300" b="1" i="1" dirty="0"/>
              <a:t>Additional:</a:t>
            </a:r>
          </a:p>
          <a:p>
            <a:r>
              <a:rPr lang="en-GB" sz="1300" dirty="0" err="1"/>
              <a:t>ReSOLVE</a:t>
            </a:r>
            <a:r>
              <a:rPr lang="en-GB" sz="1300" dirty="0"/>
              <a:t> provides learners with a 6-point rules-of-thumb introduction to the principles of a Circular Economy, beyond just the Construction Industry:</a:t>
            </a:r>
          </a:p>
          <a:p>
            <a:endParaRPr lang="en-GB" sz="1300" dirty="0"/>
          </a:p>
          <a:p>
            <a:r>
              <a:rPr lang="en-GB" sz="1300" b="1" dirty="0"/>
              <a:t>Regenerate</a:t>
            </a:r>
            <a:r>
              <a:rPr lang="en-GB" sz="1300" dirty="0"/>
              <a:t>:	Shift to renewable energy and materials, </a:t>
            </a:r>
          </a:p>
          <a:p>
            <a:r>
              <a:rPr lang="en-GB" sz="1300" dirty="0"/>
              <a:t>	Reclaim, retain, and restore health of ecosystems</a:t>
            </a:r>
          </a:p>
          <a:p>
            <a:r>
              <a:rPr lang="en-GB" sz="1300" dirty="0"/>
              <a:t>	Return recovered biological resources to the biosphere</a:t>
            </a:r>
          </a:p>
          <a:p>
            <a:endParaRPr lang="en-GB" sz="1300" dirty="0"/>
          </a:p>
          <a:p>
            <a:r>
              <a:rPr lang="en-GB" sz="1300" b="1" dirty="0"/>
              <a:t>Share</a:t>
            </a:r>
            <a:r>
              <a:rPr lang="en-GB" sz="1300" dirty="0"/>
              <a:t>:	Share assets (</a:t>
            </a:r>
            <a:r>
              <a:rPr lang="en-GB" sz="1300" dirty="0" err="1"/>
              <a:t>eg.cars</a:t>
            </a:r>
            <a:r>
              <a:rPr lang="en-GB" sz="1300" dirty="0"/>
              <a:t>, rooms and appliances)</a:t>
            </a:r>
          </a:p>
          <a:p>
            <a:r>
              <a:rPr lang="en-GB" sz="1300" dirty="0"/>
              <a:t>	Consider </a:t>
            </a:r>
            <a:r>
              <a:rPr lang="en-GB" sz="1300" dirty="0" err="1"/>
              <a:t>secondhand</a:t>
            </a:r>
            <a:r>
              <a:rPr lang="en-GB" sz="1300" dirty="0"/>
              <a:t> / reuse</a:t>
            </a:r>
          </a:p>
          <a:p>
            <a:r>
              <a:rPr lang="en-GB" sz="1300" dirty="0"/>
              <a:t>	Prolong life through maintenance, design for durability / upgradability</a:t>
            </a:r>
          </a:p>
          <a:p>
            <a:endParaRPr lang="en-GB" sz="1300" dirty="0"/>
          </a:p>
          <a:p>
            <a:r>
              <a:rPr lang="en-GB" sz="1300" b="1" dirty="0"/>
              <a:t>Optimise</a:t>
            </a:r>
            <a:r>
              <a:rPr lang="en-GB" sz="1300" dirty="0"/>
              <a:t>:	Increase / optimise performance </a:t>
            </a:r>
          </a:p>
          <a:p>
            <a:r>
              <a:rPr lang="en-GB" sz="1300" dirty="0"/>
              <a:t>	Remove waste in production and supply chain</a:t>
            </a:r>
          </a:p>
          <a:p>
            <a:endParaRPr lang="en-GB" sz="1300" dirty="0"/>
          </a:p>
          <a:p>
            <a:r>
              <a:rPr lang="en-GB" sz="1300" b="1" dirty="0"/>
              <a:t>Loop</a:t>
            </a:r>
            <a:r>
              <a:rPr lang="en-GB" sz="1300" dirty="0"/>
              <a:t>:	Remanufacture products</a:t>
            </a:r>
          </a:p>
          <a:p>
            <a:r>
              <a:rPr lang="en-GB" sz="1300" dirty="0"/>
              <a:t>	Recycle materials</a:t>
            </a:r>
          </a:p>
          <a:p>
            <a:r>
              <a:rPr lang="en-GB" sz="1300" dirty="0"/>
              <a:t>	Digest waste </a:t>
            </a:r>
            <a:r>
              <a:rPr lang="en-GB" sz="1300" dirty="0" err="1"/>
              <a:t>anaerobically</a:t>
            </a:r>
            <a:r>
              <a:rPr lang="en-GB" sz="1300" dirty="0"/>
              <a:t> to return to the biosphere</a:t>
            </a:r>
          </a:p>
          <a:p>
            <a:endParaRPr lang="en-GB" sz="1300" dirty="0"/>
          </a:p>
          <a:p>
            <a:r>
              <a:rPr lang="en-GB" sz="1300" b="1" dirty="0" err="1"/>
              <a:t>Virtualise</a:t>
            </a:r>
            <a:r>
              <a:rPr lang="en-GB" sz="1300" dirty="0"/>
              <a:t>:	Dematerialise directly (</a:t>
            </a:r>
            <a:r>
              <a:rPr lang="en-GB" sz="1300" dirty="0" err="1"/>
              <a:t>e.g</a:t>
            </a:r>
            <a:r>
              <a:rPr lang="en-GB" sz="1300" dirty="0"/>
              <a:t> books, CDs, DVDs, travel)</a:t>
            </a:r>
          </a:p>
          <a:p>
            <a:r>
              <a:rPr lang="en-GB" sz="1300" dirty="0"/>
              <a:t>	Dematerialise indirectly (</a:t>
            </a:r>
            <a:r>
              <a:rPr lang="en-GB" sz="1300" dirty="0" err="1"/>
              <a:t>eg</a:t>
            </a:r>
            <a:r>
              <a:rPr lang="en-GB" sz="1300" dirty="0"/>
              <a:t>. online shopping)</a:t>
            </a:r>
          </a:p>
          <a:p>
            <a:endParaRPr lang="en-GB" sz="1300" dirty="0"/>
          </a:p>
          <a:p>
            <a:r>
              <a:rPr lang="en-GB" sz="1300" b="1" dirty="0"/>
              <a:t>Exchange</a:t>
            </a:r>
            <a:r>
              <a:rPr lang="en-GB" sz="1300" dirty="0"/>
              <a:t>:	Replace old with advanced non-renewable materials</a:t>
            </a:r>
          </a:p>
          <a:p>
            <a:r>
              <a:rPr lang="en-GB" sz="1300" dirty="0"/>
              <a:t>	Apply new technologies (</a:t>
            </a:r>
            <a:r>
              <a:rPr lang="en-GB" sz="1300" dirty="0" err="1"/>
              <a:t>eg</a:t>
            </a:r>
            <a:r>
              <a:rPr lang="en-GB" sz="1300" dirty="0"/>
              <a:t>. 3D printing)</a:t>
            </a:r>
          </a:p>
          <a:p>
            <a:r>
              <a:rPr lang="en-GB" sz="1300" dirty="0"/>
              <a:t>	Choose new product / service (</a:t>
            </a:r>
            <a:r>
              <a:rPr lang="en-GB" sz="1300" dirty="0" err="1"/>
              <a:t>eg</a:t>
            </a:r>
            <a:r>
              <a:rPr lang="en-GB" sz="1300" dirty="0"/>
              <a:t>. Multimodal transport)</a:t>
            </a:r>
          </a:p>
          <a:p>
            <a:endParaRPr lang="en-GB" sz="1300" dirty="0"/>
          </a:p>
          <a:p>
            <a:r>
              <a:rPr lang="en-GB" sz="1300" dirty="0"/>
              <a:t>For example, The Ellen Macarthur Foundation has a number of great resources online (</a:t>
            </a:r>
            <a:r>
              <a:rPr lang="en-US" sz="1300" dirty="0"/>
              <a:t>https://www.ellenmacarthurfoundation.org)</a:t>
            </a:r>
          </a:p>
        </p:txBody>
      </p:sp>
      <p:sp>
        <p:nvSpPr>
          <p:cNvPr id="4" name="Slide Number Placeholder 3"/>
          <p:cNvSpPr>
            <a:spLocks noGrp="1"/>
          </p:cNvSpPr>
          <p:nvPr>
            <p:ph type="sldNum" sz="quarter" idx="10"/>
          </p:nvPr>
        </p:nvSpPr>
        <p:spPr/>
        <p:txBody>
          <a:bodyPr/>
          <a:lstStyle/>
          <a:p>
            <a:fld id="{B7425ADC-0547-4E7C-ABA4-8CA70C9002C9}" type="slidenum">
              <a:rPr lang="en-GB" smtClean="0"/>
              <a:pPr/>
              <a:t>24</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45868817"/>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latin typeface="+mn-lt"/>
              </a:rPr>
              <a:t>We are now at </a:t>
            </a:r>
            <a:r>
              <a:rPr lang="en-GB" baseline="0" dirty="0" smtClean="0">
                <a:solidFill>
                  <a:schemeClr val="tx1"/>
                </a:solidFill>
                <a:latin typeface="+mn-lt"/>
              </a:rPr>
              <a:t>the end of the slideshow sessions, introducing the concept of the Circular Economy.</a:t>
            </a:r>
            <a:endParaRPr lang="en-GB" dirty="0" smtClean="0">
              <a:solidFill>
                <a:schemeClr val="tx1"/>
              </a:solidFill>
              <a:latin typeface="+mn-lt"/>
            </a:endParaRPr>
          </a:p>
          <a:p>
            <a:endParaRPr lang="en-GB" dirty="0" smtClean="0">
              <a:solidFill>
                <a:schemeClr val="tx1"/>
              </a:solidFill>
              <a:latin typeface="+mn-lt"/>
            </a:endParaRPr>
          </a:p>
          <a:p>
            <a:r>
              <a:rPr lang="en-GB" dirty="0" smtClean="0">
                <a:solidFill>
                  <a:schemeClr val="tx1"/>
                </a:solidFill>
                <a:latin typeface="+mn-lt"/>
              </a:rPr>
              <a:t>I </a:t>
            </a:r>
            <a:r>
              <a:rPr lang="en-GB" dirty="0">
                <a:solidFill>
                  <a:schemeClr val="tx1"/>
                </a:solidFill>
                <a:latin typeface="+mn-lt"/>
              </a:rPr>
              <a:t>will </a:t>
            </a:r>
            <a:r>
              <a:rPr lang="en-GB" dirty="0" smtClean="0">
                <a:solidFill>
                  <a:schemeClr val="tx1"/>
                </a:solidFill>
                <a:latin typeface="+mn-lt"/>
              </a:rPr>
              <a:t>bring this part of a session </a:t>
            </a:r>
            <a:r>
              <a:rPr lang="en-GB" baseline="0" dirty="0" smtClean="0">
                <a:solidFill>
                  <a:schemeClr val="tx1"/>
                </a:solidFill>
                <a:latin typeface="+mn-lt"/>
              </a:rPr>
              <a:t>to </a:t>
            </a:r>
            <a:r>
              <a:rPr lang="en-GB" baseline="0" dirty="0">
                <a:solidFill>
                  <a:schemeClr val="tx1"/>
                </a:solidFill>
                <a:latin typeface="+mn-lt"/>
              </a:rPr>
              <a:t>a close by showing this image again and highlighting the idea that within the Circular Economy, this may be a building at the beginning or the end of it’s life.  Constructed and dismantled carefully and considerately.</a:t>
            </a:r>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fld id="{4B053A2D-CC4A-C94B-8B7C-6997364E3775}" type="slidenum">
              <a:rPr lang="en-GB" smtClean="0"/>
              <a:pPr/>
              <a:t>25</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90966"/>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brief</a:t>
            </a:r>
            <a:r>
              <a:rPr lang="en-GB" baseline="0" dirty="0" smtClean="0"/>
              <a:t> reminder of what was covered in Session 3.</a:t>
            </a:r>
            <a:endParaRPr lang="en-GB" dirty="0"/>
          </a:p>
        </p:txBody>
      </p:sp>
      <p:sp>
        <p:nvSpPr>
          <p:cNvPr id="4" name="Slide Number Placeholder 3"/>
          <p:cNvSpPr>
            <a:spLocks noGrp="1"/>
          </p:cNvSpPr>
          <p:nvPr>
            <p:ph type="sldNum" sz="quarter" idx="5"/>
          </p:nvPr>
        </p:nvSpPr>
        <p:spPr/>
        <p:txBody>
          <a:bodyPr/>
          <a:lstStyle/>
          <a:p>
            <a:fld id="{787E791A-5190-43F8-B4AC-E9CE9A7F40B9}" type="slidenum">
              <a:rPr lang="en-GB" smtClean="0"/>
              <a:pPr/>
              <a:t>26</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9743869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topics we will </a:t>
            </a:r>
            <a:r>
              <a:rPr lang="en-GB" dirty="0" smtClean="0"/>
              <a:t>cover</a:t>
            </a:r>
            <a:r>
              <a:rPr lang="en-GB" baseline="0" dirty="0" smtClean="0"/>
              <a:t> in session 3.</a:t>
            </a:r>
            <a:endParaRPr lang="en-GB" dirty="0"/>
          </a:p>
        </p:txBody>
      </p:sp>
      <p:sp>
        <p:nvSpPr>
          <p:cNvPr id="4" name="Slide Number Placeholder 3"/>
          <p:cNvSpPr>
            <a:spLocks noGrp="1"/>
          </p:cNvSpPr>
          <p:nvPr>
            <p:ph type="sldNum" sz="quarter" idx="5"/>
          </p:nvPr>
        </p:nvSpPr>
        <p:spPr/>
        <p:txBody>
          <a:bodyPr/>
          <a:lstStyle/>
          <a:p>
            <a:fld id="{787E791A-5190-43F8-B4AC-E9CE9A7F40B9}" type="slidenum">
              <a:rPr lang="en-GB" smtClean="0"/>
              <a:pPr/>
              <a:t>3</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270872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t>
            </a:r>
            <a:r>
              <a:rPr lang="en-GB" baseline="0" dirty="0" smtClean="0"/>
              <a:t> the learning outcomes to be covered in Session 3.</a:t>
            </a:r>
            <a:endParaRPr lang="en-GB" dirty="0"/>
          </a:p>
        </p:txBody>
      </p:sp>
      <p:sp>
        <p:nvSpPr>
          <p:cNvPr id="4" name="Slide Number Placeholder 3"/>
          <p:cNvSpPr>
            <a:spLocks noGrp="1"/>
          </p:cNvSpPr>
          <p:nvPr>
            <p:ph type="sldNum" sz="quarter" idx="5"/>
          </p:nvPr>
        </p:nvSpPr>
        <p:spPr/>
        <p:txBody>
          <a:bodyPr/>
          <a:lstStyle/>
          <a:p>
            <a:fld id="{787E791A-5190-43F8-B4AC-E9CE9A7F40B9}" type="slidenum">
              <a:rPr lang="en-GB" smtClean="0"/>
              <a:pPr/>
              <a:t>4</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8121843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rPr>
              <a:t>There are a number of Schools of Thought that aim to set out</a:t>
            </a:r>
            <a:r>
              <a:rPr lang="en-GB" baseline="0" dirty="0" smtClean="0">
                <a:solidFill>
                  <a:schemeClr val="tx1"/>
                </a:solidFill>
              </a:rPr>
              <a:t> clear business strategies for the Circular Economy.  These are underpinned by the recognition that </a:t>
            </a:r>
            <a:r>
              <a:rPr lang="en-GB" b="1" baseline="0" dirty="0" smtClean="0">
                <a:solidFill>
                  <a:schemeClr val="tx1"/>
                </a:solidFill>
              </a:rPr>
              <a:t>Resource Scarcity </a:t>
            </a:r>
            <a:r>
              <a:rPr lang="en-GB" baseline="0" dirty="0" smtClean="0">
                <a:solidFill>
                  <a:schemeClr val="tx1"/>
                </a:solidFill>
              </a:rPr>
              <a:t>and </a:t>
            </a:r>
            <a:r>
              <a:rPr lang="en-GB" b="1" baseline="0" dirty="0" smtClean="0">
                <a:solidFill>
                  <a:schemeClr val="tx1"/>
                </a:solidFill>
              </a:rPr>
              <a:t>Mounting Waste </a:t>
            </a:r>
            <a:r>
              <a:rPr lang="en-GB" b="0" baseline="0" dirty="0" smtClean="0">
                <a:solidFill>
                  <a:schemeClr val="tx1"/>
                </a:solidFill>
              </a:rPr>
              <a:t>are serious problems that need to be addressed, as discussed throughout this session. </a:t>
            </a:r>
            <a:endParaRPr lang="en-GB" b="0" dirty="0">
              <a:solidFill>
                <a:schemeClr val="tx1"/>
              </a:solidFill>
            </a:endParaRPr>
          </a:p>
        </p:txBody>
      </p:sp>
      <p:sp>
        <p:nvSpPr>
          <p:cNvPr id="4" name="Slide Number Placeholder 3"/>
          <p:cNvSpPr>
            <a:spLocks noGrp="1"/>
          </p:cNvSpPr>
          <p:nvPr>
            <p:ph type="sldNum" sz="quarter" idx="5"/>
          </p:nvPr>
        </p:nvSpPr>
        <p:spPr/>
        <p:txBody>
          <a:bodyPr/>
          <a:lstStyle/>
          <a:p>
            <a:fld id="{787E791A-5190-43F8-B4AC-E9CE9A7F40B9}" type="slidenum">
              <a:rPr lang="en-GB" smtClean="0"/>
              <a:pPr/>
              <a:t>5</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6731046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cs typeface="Arial" panose="020B0604020202020204" pitchFamily="34" charset="0"/>
              </a:rPr>
              <a:t>Resource Scarcity</a:t>
            </a:r>
          </a:p>
          <a:p>
            <a:endParaRPr lang="en-US" sz="1300" dirty="0">
              <a:cs typeface="Arial" panose="020B0604020202020204" pitchFamily="34" charset="0"/>
            </a:endParaRPr>
          </a:p>
          <a:p>
            <a:r>
              <a:rPr lang="en-US" sz="1300" dirty="0">
                <a:cs typeface="Arial" panose="020B0604020202020204" pitchFamily="34" charset="0"/>
              </a:rPr>
              <a:t>The Circular Economy concept is born from the notion that many of the raw materials that we rely upon are finite and will run out at their current rate of usage.</a:t>
            </a:r>
          </a:p>
          <a:p>
            <a:endParaRPr lang="en-US" sz="1300" dirty="0">
              <a:cs typeface="Arial" panose="020B0604020202020204" pitchFamily="34" charset="0"/>
            </a:endParaRPr>
          </a:p>
          <a:p>
            <a:r>
              <a:rPr lang="en-US" sz="1300" dirty="0">
                <a:cs typeface="Arial" panose="020B0604020202020204" pitchFamily="34" charset="0"/>
              </a:rPr>
              <a:t>If we continue in the same, Linear manner, then finite resources will become ever more scare and expensive, before eventually disappearing for good.</a:t>
            </a:r>
          </a:p>
          <a:p>
            <a:endParaRPr lang="en-GB" sz="1300" dirty="0"/>
          </a:p>
        </p:txBody>
      </p:sp>
      <p:sp>
        <p:nvSpPr>
          <p:cNvPr id="4" name="Slide Number Placeholder 3"/>
          <p:cNvSpPr>
            <a:spLocks noGrp="1"/>
          </p:cNvSpPr>
          <p:nvPr>
            <p:ph type="sldNum" sz="quarter" idx="10"/>
          </p:nvPr>
        </p:nvSpPr>
        <p:spPr/>
        <p:txBody>
          <a:bodyPr/>
          <a:lstStyle/>
          <a:p>
            <a:fld id="{B7425ADC-0547-4E7C-ABA4-8CA70C9002C9}" type="slidenum">
              <a:rPr lang="en-GB" smtClean="0"/>
              <a:pPr/>
              <a:t>6</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7992873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cs typeface="Arial" panose="020B0604020202020204" pitchFamily="34" charset="0"/>
              </a:rPr>
              <a:t>Mounting Waste</a:t>
            </a:r>
          </a:p>
          <a:p>
            <a:endParaRPr lang="en-US" sz="1300" dirty="0">
              <a:cs typeface="Arial" panose="020B0604020202020204" pitchFamily="34" charset="0"/>
            </a:endParaRPr>
          </a:p>
          <a:p>
            <a:r>
              <a:rPr lang="en-US" sz="1300" dirty="0">
                <a:cs typeface="Arial" panose="020B0604020202020204" pitchFamily="34" charset="0"/>
              </a:rPr>
              <a:t>The huge volumes of waste produced, in the construction sector especially, is a problem that does not </a:t>
            </a:r>
            <a:r>
              <a:rPr lang="en-US" sz="1300" dirty="0" err="1">
                <a:cs typeface="Arial" panose="020B0604020202020204" pitchFamily="34" charset="0"/>
              </a:rPr>
              <a:t>optimise</a:t>
            </a:r>
            <a:r>
              <a:rPr lang="en-US" sz="1300" dirty="0">
                <a:cs typeface="Arial" panose="020B0604020202020204" pitchFamily="34" charset="0"/>
              </a:rPr>
              <a:t> resource value.</a:t>
            </a:r>
          </a:p>
          <a:p>
            <a:endParaRPr lang="en-US" sz="1300" dirty="0">
              <a:cs typeface="Arial" panose="020B0604020202020204" pitchFamily="34" charset="0"/>
            </a:endParaRPr>
          </a:p>
          <a:p>
            <a:pPr defTabSz="990478">
              <a:defRPr/>
            </a:pPr>
            <a:r>
              <a:rPr lang="en-US" sz="1300" dirty="0">
                <a:cs typeface="Arial" panose="020B0604020202020204" pitchFamily="34" charset="0"/>
              </a:rPr>
              <a:t>Future business models therefore need to </a:t>
            </a:r>
            <a:r>
              <a:rPr lang="en-US" sz="1300" b="1" dirty="0">
                <a:cs typeface="Arial" panose="020B0604020202020204" pitchFamily="34" charset="0"/>
              </a:rPr>
              <a:t>align with current policy</a:t>
            </a:r>
            <a:r>
              <a:rPr lang="en-US" sz="1300" dirty="0">
                <a:cs typeface="Arial" panose="020B0604020202020204" pitchFamily="34" charset="0"/>
              </a:rPr>
              <a:t>, </a:t>
            </a:r>
            <a:r>
              <a:rPr lang="en-US" sz="1300" b="1" dirty="0">
                <a:cs typeface="Arial" panose="020B0604020202020204" pitchFamily="34" charset="0"/>
              </a:rPr>
              <a:t>reduce resource consumption</a:t>
            </a:r>
            <a:r>
              <a:rPr lang="en-US" sz="1300" dirty="0">
                <a:cs typeface="Arial" panose="020B0604020202020204" pitchFamily="34" charset="0"/>
              </a:rPr>
              <a:t> and </a:t>
            </a:r>
            <a:r>
              <a:rPr lang="en-US" sz="1300" b="1" dirty="0">
                <a:cs typeface="Arial" panose="020B0604020202020204" pitchFamily="34" charset="0"/>
              </a:rPr>
              <a:t>offer affordable solutions</a:t>
            </a:r>
            <a:r>
              <a:rPr lang="en-US" sz="1300" dirty="0">
                <a:cs typeface="Arial" panose="020B0604020202020204" pitchFamily="34" charset="0"/>
              </a:rPr>
              <a:t> to consumers.</a:t>
            </a:r>
          </a:p>
        </p:txBody>
      </p:sp>
      <p:sp>
        <p:nvSpPr>
          <p:cNvPr id="4" name="Slide Number Placeholder 3"/>
          <p:cNvSpPr>
            <a:spLocks noGrp="1"/>
          </p:cNvSpPr>
          <p:nvPr>
            <p:ph type="sldNum" sz="quarter" idx="10"/>
          </p:nvPr>
        </p:nvSpPr>
        <p:spPr/>
        <p:txBody>
          <a:bodyPr/>
          <a:lstStyle/>
          <a:p>
            <a:fld id="{B7425ADC-0547-4E7C-ABA4-8CA70C9002C9}" type="slidenum">
              <a:rPr lang="en-GB" smtClean="0"/>
              <a:pPr/>
              <a:t>7</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833943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cs typeface="Arial" panose="020B0604020202020204" pitchFamily="34" charset="0"/>
              </a:rPr>
              <a:t>There are a number of tools and methods already available to support the sector implement a reduce/reuse/recycle approach to construction waste management.</a:t>
            </a:r>
          </a:p>
          <a:p>
            <a:pPr algn="l"/>
            <a:endParaRPr lang="en-US" sz="1300" dirty="0">
              <a:cs typeface="Arial" panose="020B0604020202020204" pitchFamily="34" charset="0"/>
            </a:endParaRPr>
          </a:p>
          <a:p>
            <a:pPr algn="l"/>
            <a:r>
              <a:rPr lang="en-US" sz="1300" dirty="0">
                <a:cs typeface="Arial" panose="020B0604020202020204" pitchFamily="34" charset="0"/>
              </a:rPr>
              <a:t>However the Circular Economy approach goes beyond this to rethinking the way the sector operates – new and innovative approaches to the construction, use and after-use of building.</a:t>
            </a:r>
          </a:p>
          <a:p>
            <a:pPr algn="l"/>
            <a:endParaRPr lang="en-US" sz="1300" dirty="0">
              <a:cs typeface="Arial" panose="020B0604020202020204" pitchFamily="34" charset="0"/>
            </a:endParaRPr>
          </a:p>
          <a:p>
            <a:pPr algn="l"/>
            <a:r>
              <a:rPr lang="en-US" sz="1300" dirty="0">
                <a:cs typeface="Arial" panose="020B0604020202020204" pitchFamily="34" charset="0"/>
              </a:rPr>
              <a:t>There are several Schools of Thought on the subject of the Circular Economy, with regards to how we do business.  These all have many things in common; they attempt to succinctly </a:t>
            </a:r>
            <a:r>
              <a:rPr lang="en-US" sz="1300" dirty="0" err="1">
                <a:cs typeface="Arial" panose="020B0604020202020204" pitchFamily="34" charset="0"/>
              </a:rPr>
              <a:t>summarise</a:t>
            </a:r>
            <a:r>
              <a:rPr lang="en-US" sz="1300" dirty="0">
                <a:cs typeface="Arial" panose="020B0604020202020204" pitchFamily="34" charset="0"/>
              </a:rPr>
              <a:t> the future business landscape under a Circular Economy.</a:t>
            </a:r>
          </a:p>
          <a:p>
            <a:pPr algn="l"/>
            <a:endParaRPr lang="en-GB" sz="1300" dirty="0"/>
          </a:p>
          <a:p>
            <a:pPr algn="l"/>
            <a:r>
              <a:rPr lang="en-GB" sz="1300" dirty="0"/>
              <a:t>Introducing one of these Schools of Thought to students, where possible, may help to make an introduction to the topic more digestible.</a:t>
            </a:r>
          </a:p>
          <a:p>
            <a:pPr algn="l"/>
            <a:endParaRPr lang="en-GB" sz="1300" dirty="0"/>
          </a:p>
          <a:p>
            <a:pPr defTabSz="990478">
              <a:defRPr/>
            </a:pPr>
            <a:r>
              <a:rPr lang="en-GB" sz="1300" dirty="0"/>
              <a:t>We are going to look at a School of Thought called the </a:t>
            </a:r>
            <a:r>
              <a:rPr lang="en-GB" sz="1300" b="1" dirty="0"/>
              <a:t>Accenture Model</a:t>
            </a:r>
            <a:endParaRPr lang="en-GB" sz="1300" dirty="0"/>
          </a:p>
          <a:p>
            <a:pPr algn="l"/>
            <a:endParaRPr lang="en-GB" sz="1300" dirty="0"/>
          </a:p>
        </p:txBody>
      </p:sp>
      <p:sp>
        <p:nvSpPr>
          <p:cNvPr id="4" name="Slide Number Placeholder 3"/>
          <p:cNvSpPr>
            <a:spLocks noGrp="1"/>
          </p:cNvSpPr>
          <p:nvPr>
            <p:ph type="sldNum" sz="quarter" idx="10"/>
          </p:nvPr>
        </p:nvSpPr>
        <p:spPr/>
        <p:txBody>
          <a:bodyPr/>
          <a:lstStyle/>
          <a:p>
            <a:fld id="{B7425ADC-0547-4E7C-ABA4-8CA70C9002C9}" type="slidenum">
              <a:rPr lang="en-GB" smtClean="0"/>
              <a:pPr/>
              <a:t>8</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866306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We are going to look at a complimentary School of Thought called the </a:t>
            </a:r>
            <a:r>
              <a:rPr lang="en-GB" sz="1300" b="1" dirty="0"/>
              <a:t>Accenture Model</a:t>
            </a:r>
            <a:r>
              <a:rPr lang="en-GB" sz="1300" dirty="0"/>
              <a:t>…</a:t>
            </a:r>
          </a:p>
        </p:txBody>
      </p:sp>
      <p:sp>
        <p:nvSpPr>
          <p:cNvPr id="4" name="Slide Number Placeholder 3"/>
          <p:cNvSpPr>
            <a:spLocks noGrp="1"/>
          </p:cNvSpPr>
          <p:nvPr>
            <p:ph type="sldNum" sz="quarter" idx="5"/>
          </p:nvPr>
        </p:nvSpPr>
        <p:spPr/>
        <p:txBody>
          <a:bodyPr/>
          <a:lstStyle/>
          <a:p>
            <a:fld id="{787E791A-5190-43F8-B4AC-E9CE9A7F40B9}" type="slidenum">
              <a:rPr lang="en-GB" smtClean="0"/>
              <a:pPr/>
              <a:t>9</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199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8ADCD9-DB95-4F17-AE27-F4ADD2F891D0}" type="datetimeFigureOut">
              <a:rPr lang="en-GB" smtClean="0"/>
              <a:pPr/>
              <a:t>11/4/20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2086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8ADCD9-DB95-4F17-AE27-F4ADD2F891D0}" type="datetimeFigureOut">
              <a:rPr lang="en-GB" smtClean="0"/>
              <a:pPr/>
              <a:t>11/4/20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0815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8ADCD9-DB95-4F17-AE27-F4ADD2F891D0}" type="datetimeFigureOut">
              <a:rPr lang="en-GB" smtClean="0"/>
              <a:pPr/>
              <a:t>11/4/20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9468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8ADCD9-DB95-4F17-AE27-F4ADD2F891D0}" type="datetimeFigureOut">
              <a:rPr lang="en-GB" smtClean="0"/>
              <a:pPr/>
              <a:t>11/4/20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1539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8ADCD9-DB95-4F17-AE27-F4ADD2F891D0}" type="datetimeFigureOut">
              <a:rPr lang="en-GB" smtClean="0"/>
              <a:pPr/>
              <a:t>11/4/20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9182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8ADCD9-DB95-4F17-AE27-F4ADD2F891D0}" type="datetimeFigureOut">
              <a:rPr lang="en-GB" smtClean="0"/>
              <a:pPr/>
              <a:t>11/4/20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6627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8ADCD9-DB95-4F17-AE27-F4ADD2F891D0}" type="datetimeFigureOut">
              <a:rPr lang="en-GB" smtClean="0"/>
              <a:pPr/>
              <a:t>11/4/20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966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8ADCD9-DB95-4F17-AE27-F4ADD2F891D0}" type="datetimeFigureOut">
              <a:rPr lang="en-GB" smtClean="0"/>
              <a:pPr/>
              <a:t>11/4/20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5371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ADCD9-DB95-4F17-AE27-F4ADD2F891D0}" type="datetimeFigureOut">
              <a:rPr lang="en-GB" smtClean="0"/>
              <a:pPr/>
              <a:t>11/4/20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2978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8ADCD9-DB95-4F17-AE27-F4ADD2F891D0}" type="datetimeFigureOut">
              <a:rPr lang="en-GB" smtClean="0"/>
              <a:pPr/>
              <a:t>11/4/20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4840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8ADCD9-DB95-4F17-AE27-F4ADD2F891D0}" type="datetimeFigureOut">
              <a:rPr lang="en-GB" smtClean="0"/>
              <a:pPr/>
              <a:t>11/4/20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49B37-6C69-4B3C-BB99-FC73D8B49CE1}"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80268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ADCD9-DB95-4F17-AE27-F4ADD2F891D0}" type="datetimeFigureOut">
              <a:rPr lang="en-GB" smtClean="0"/>
              <a:pPr/>
              <a:t>11/4/20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49B37-6C69-4B3C-BB99-FC73D8B49CE1}"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9896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5231" b="5256"/>
          <a:stretch/>
        </p:blipFill>
        <p:spPr>
          <a:xfrm>
            <a:off x="0" y="-27296"/>
            <a:ext cx="12192000" cy="6892120"/>
          </a:xfrm>
          <a:prstGeom prst="rect">
            <a:avLst/>
          </a:prstGeom>
        </p:spPr>
      </p:pic>
      <p:sp>
        <p:nvSpPr>
          <p:cNvPr id="16" name="TextBox 15"/>
          <p:cNvSpPr txBox="1"/>
          <p:nvPr/>
        </p:nvSpPr>
        <p:spPr>
          <a:xfrm>
            <a:off x="115858" y="3428"/>
            <a:ext cx="5576408" cy="3416320"/>
          </a:xfrm>
          <a:prstGeom prst="rect">
            <a:avLst/>
          </a:prstGeom>
          <a:noFill/>
        </p:spPr>
        <p:txBody>
          <a:bodyPr wrap="square" rtlCol="0">
            <a:spAutoFit/>
          </a:bodyPr>
          <a:lstStyle/>
          <a:p>
            <a:r>
              <a:rPr lang="en-US" sz="6000" dirty="0">
                <a:solidFill>
                  <a:schemeClr val="bg1"/>
                </a:solidFill>
                <a:latin typeface="Arial Black" panose="020B0A04020102020204" pitchFamily="34" charset="0"/>
              </a:rPr>
              <a:t>Circular Economy </a:t>
            </a:r>
          </a:p>
          <a:p>
            <a:r>
              <a:rPr lang="en-US" sz="4800" dirty="0">
                <a:solidFill>
                  <a:schemeClr val="bg1"/>
                </a:solidFill>
                <a:latin typeface="Arial" panose="020B0604020202020204" pitchFamily="34" charset="0"/>
                <a:cs typeface="Arial" panose="020B0604020202020204" pitchFamily="34" charset="0"/>
              </a:rPr>
              <a:t>&amp; the Construction </a:t>
            </a:r>
          </a:p>
          <a:p>
            <a:r>
              <a:rPr lang="en-US" sz="4800" dirty="0">
                <a:solidFill>
                  <a:schemeClr val="bg1"/>
                </a:solidFill>
                <a:latin typeface="Arial" panose="020B0604020202020204" pitchFamily="34" charset="0"/>
                <a:cs typeface="Arial" panose="020B0604020202020204" pitchFamily="34" charset="0"/>
              </a:rPr>
              <a:t>Sector</a:t>
            </a:r>
            <a:endParaRPr lang="en-GB" sz="4800" dirty="0">
              <a:solidFill>
                <a:schemeClr val="bg1"/>
              </a:solidFill>
              <a:latin typeface="Arial" panose="020B0604020202020204" pitchFamily="34" charset="0"/>
              <a:cs typeface="Arial" panose="020B0604020202020204" pitchFamily="34" charset="0"/>
            </a:endParaRPr>
          </a:p>
        </p:txBody>
      </p:sp>
      <p:pic>
        <p:nvPicPr>
          <p:cNvPr id="7" name="Picture 6" descr="cogc white.png"/>
          <p:cNvPicPr>
            <a:picLocks noChangeAspect="1"/>
          </p:cNvPicPr>
          <p:nvPr/>
        </p:nvPicPr>
        <p:blipFill>
          <a:blip r:embed="rId4"/>
          <a:stretch>
            <a:fillRect/>
          </a:stretch>
        </p:blipFill>
        <p:spPr>
          <a:xfrm>
            <a:off x="0" y="6166104"/>
            <a:ext cx="2453640" cy="691896"/>
          </a:xfrm>
          <a:prstGeom prst="rect">
            <a:avLst/>
          </a:prstGeom>
        </p:spPr>
      </p:pic>
      <p:pic>
        <p:nvPicPr>
          <p:cNvPr id="9" name="Picture 8" descr="GCU.png"/>
          <p:cNvPicPr>
            <a:picLocks noChangeAspect="1"/>
          </p:cNvPicPr>
          <p:nvPr/>
        </p:nvPicPr>
        <p:blipFill>
          <a:blip r:embed="rId5"/>
          <a:stretch>
            <a:fillRect/>
          </a:stretch>
        </p:blipFill>
        <p:spPr>
          <a:xfrm>
            <a:off x="2742294" y="6166104"/>
            <a:ext cx="1225296" cy="691896"/>
          </a:xfrm>
          <a:prstGeom prst="rect">
            <a:avLst/>
          </a:prstGeom>
        </p:spPr>
      </p:pic>
      <p:pic>
        <p:nvPicPr>
          <p:cNvPr id="10" name="Picture 9" descr="ZWS.png"/>
          <p:cNvPicPr>
            <a:picLocks noChangeAspect="1"/>
          </p:cNvPicPr>
          <p:nvPr/>
        </p:nvPicPr>
        <p:blipFill>
          <a:blip r:embed="rId6"/>
          <a:stretch>
            <a:fillRect/>
          </a:stretch>
        </p:blipFill>
        <p:spPr>
          <a:xfrm>
            <a:off x="4265280" y="6166104"/>
            <a:ext cx="774192" cy="69189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9313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
        <p:nvSpPr>
          <p:cNvPr id="6" name="TextBox 5"/>
          <p:cNvSpPr txBox="1"/>
          <p:nvPr/>
        </p:nvSpPr>
        <p:spPr>
          <a:xfrm>
            <a:off x="294043" y="1625557"/>
            <a:ext cx="7189600" cy="3754874"/>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Starting Point</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world is currently using </a:t>
            </a:r>
            <a:r>
              <a:rPr lang="en-US" sz="2400" b="1" dirty="0" smtClean="0">
                <a:latin typeface="Arial" panose="020B0604020202020204" pitchFamily="34" charset="0"/>
                <a:cs typeface="Arial" panose="020B0604020202020204" pitchFamily="34" charset="0"/>
              </a:rPr>
              <a:t>1.5 planet’s worth of resources per year</a:t>
            </a:r>
            <a:r>
              <a:rPr lang="en-US" sz="2400" dirty="0" smtClean="0">
                <a:latin typeface="Arial" panose="020B0604020202020204" pitchFamily="34" charset="0"/>
                <a:cs typeface="Arial" panose="020B0604020202020204" pitchFamily="34" charset="0"/>
              </a:rPr>
              <a:t>, which is unsustainable and will ultimately lead to resource extinction. </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t>
            </a:r>
            <a:r>
              <a:rPr lang="en-US" sz="2400" i="1" dirty="0" smtClean="0">
                <a:latin typeface="Arial" panose="020B0604020202020204" pitchFamily="34" charset="0"/>
                <a:cs typeface="Arial" panose="020B0604020202020204" pitchFamily="34" charset="0"/>
              </a:rPr>
              <a:t>Needless to say, the economic impact of resource scarcity on this scale would be devastating</a:t>
            </a:r>
            <a:r>
              <a:rPr lang="en-US" sz="24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(Accenture Strategy: Circular Advantage 2014)</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13C7E43-25C4-4ED9-9C2A-83A4AF68299C}"/>
              </a:ext>
            </a:extLst>
          </p:cNvPr>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Accenture Model</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83644" y="1712921"/>
            <a:ext cx="4355430" cy="3266573"/>
          </a:xfrm>
          <a:prstGeom prst="rect">
            <a:avLst/>
          </a:prstGeom>
        </p:spPr>
      </p:pic>
      <p:pic>
        <p:nvPicPr>
          <p:cNvPr id="8" name="Picture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18C5FC5-44A4-475C-9D3B-BA3F798C45BE}"/>
              </a:ext>
            </a:extLst>
          </p:cNvPr>
          <p:cNvPicPr>
            <a:picLocks noChangeAspect="1"/>
          </p:cNvPicPr>
          <p:nvPr/>
        </p:nvPicPr>
        <p:blipFill>
          <a:blip r:embed="rId5"/>
          <a:stretch>
            <a:fillRect/>
          </a:stretch>
        </p:blipFill>
        <p:spPr>
          <a:xfrm>
            <a:off x="8363361" y="938910"/>
            <a:ext cx="2595995" cy="71571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77334929"/>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314824" y="1445335"/>
            <a:ext cx="10928140" cy="4585871"/>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Accenture </a:t>
            </a:r>
            <a:r>
              <a:rPr lang="en-US" sz="2800" b="1" dirty="0" smtClean="0">
                <a:latin typeface="Arial" panose="020B0604020202020204" pitchFamily="34" charset="0"/>
                <a:cs typeface="Arial" panose="020B0604020202020204" pitchFamily="34" charset="0"/>
              </a:rPr>
              <a:t>– Five Business Models:</a:t>
            </a:r>
            <a:endParaRPr lang="en-US" sz="2400" b="1" dirty="0">
              <a:latin typeface="Arial" panose="020B0604020202020204" pitchFamily="34" charset="0"/>
              <a:cs typeface="Arial" panose="020B0604020202020204" pitchFamily="34" charset="0"/>
            </a:endParaRPr>
          </a:p>
          <a:p>
            <a:pPr marL="457200" indent="-457200">
              <a:lnSpc>
                <a:spcPct val="200000"/>
              </a:lnSpc>
              <a:buFont typeface="+mj-lt"/>
              <a:buAutoNum type="arabicPeriod"/>
            </a:pPr>
            <a:r>
              <a:rPr lang="en-US" sz="2400" dirty="0">
                <a:latin typeface="Arial" panose="020B0604020202020204" pitchFamily="34" charset="0"/>
                <a:cs typeface="Arial" panose="020B0604020202020204" pitchFamily="34" charset="0"/>
              </a:rPr>
              <a:t>Circular </a:t>
            </a:r>
            <a:r>
              <a:rPr lang="en-US" sz="2400" dirty="0" smtClean="0">
                <a:latin typeface="Arial" panose="020B0604020202020204" pitchFamily="34" charset="0"/>
                <a:cs typeface="Arial" panose="020B0604020202020204" pitchFamily="34" charset="0"/>
              </a:rPr>
              <a:t>Supplies</a:t>
            </a:r>
          </a:p>
          <a:p>
            <a:pPr marL="457200" indent="-457200">
              <a:lnSpc>
                <a:spcPct val="200000"/>
              </a:lnSpc>
              <a:buFont typeface="+mj-lt"/>
              <a:buAutoNum type="arabicPeriod"/>
            </a:pPr>
            <a:r>
              <a:rPr lang="en-US" sz="2400" dirty="0">
                <a:latin typeface="Arial" panose="020B0604020202020204" pitchFamily="34" charset="0"/>
                <a:cs typeface="Arial" panose="020B0604020202020204" pitchFamily="34" charset="0"/>
              </a:rPr>
              <a:t>Product as a Service</a:t>
            </a:r>
          </a:p>
          <a:p>
            <a:pPr marL="457200" indent="-457200">
              <a:lnSpc>
                <a:spcPct val="200000"/>
              </a:lnSpc>
              <a:buFont typeface="+mj-lt"/>
              <a:buAutoNum type="arabicPeriod"/>
            </a:pPr>
            <a:r>
              <a:rPr lang="en-US" sz="2400" dirty="0">
                <a:latin typeface="Arial" panose="020B0604020202020204" pitchFamily="34" charset="0"/>
                <a:cs typeface="Arial" panose="020B0604020202020204" pitchFamily="34" charset="0"/>
              </a:rPr>
              <a:t>Sharing Platforms</a:t>
            </a:r>
          </a:p>
          <a:p>
            <a:pPr marL="457200" indent="-457200">
              <a:lnSpc>
                <a:spcPct val="200000"/>
              </a:lnSpc>
              <a:buFont typeface="+mj-lt"/>
              <a:buAutoNum type="arabicPeriod"/>
            </a:pPr>
            <a:r>
              <a:rPr lang="en-US" sz="2400" dirty="0">
                <a:latin typeface="Arial" panose="020B0604020202020204" pitchFamily="34" charset="0"/>
                <a:cs typeface="Arial" panose="020B0604020202020204" pitchFamily="34" charset="0"/>
              </a:rPr>
              <a:t>Product Life </a:t>
            </a:r>
            <a:r>
              <a:rPr lang="en-US" sz="2400" dirty="0" smtClean="0">
                <a:latin typeface="Arial" panose="020B0604020202020204" pitchFamily="34" charset="0"/>
                <a:cs typeface="Arial" panose="020B0604020202020204" pitchFamily="34" charset="0"/>
              </a:rPr>
              <a:t>Extension</a:t>
            </a:r>
          </a:p>
          <a:p>
            <a:pPr marL="457200" indent="-457200">
              <a:lnSpc>
                <a:spcPct val="200000"/>
              </a:lnSpc>
              <a:buFont typeface="+mj-lt"/>
              <a:buAutoNum type="arabicPeriod"/>
            </a:pPr>
            <a:r>
              <a:rPr lang="en-US" sz="2400" dirty="0" smtClean="0">
                <a:latin typeface="Arial" panose="020B0604020202020204" pitchFamily="34" charset="0"/>
                <a:cs typeface="Arial" panose="020B0604020202020204" pitchFamily="34" charset="0"/>
              </a:rPr>
              <a:t>Resource Recovery</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pic>
        <p:nvPicPr>
          <p:cNvPr id="10" name="Picture 9">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18C5FC5-44A4-475C-9D3B-BA3F798C45BE}"/>
              </a:ext>
            </a:extLst>
          </p:cNvPr>
          <p:cNvPicPr>
            <a:picLocks noChangeAspect="1"/>
          </p:cNvPicPr>
          <p:nvPr/>
        </p:nvPicPr>
        <p:blipFill>
          <a:blip r:embed="rId4"/>
          <a:stretch>
            <a:fillRect/>
          </a:stretch>
        </p:blipFill>
        <p:spPr>
          <a:xfrm>
            <a:off x="8363361" y="938910"/>
            <a:ext cx="2595995" cy="715718"/>
          </a:xfrm>
          <a:prstGeom prst="rect">
            <a:avLst/>
          </a:prstGeom>
        </p:spPr>
      </p:pic>
      <p:sp>
        <p:nvSpPr>
          <p:cNvPr id="8" name="TextBox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13C7E43-25C4-4ED9-9C2A-83A4AF68299C}"/>
              </a:ext>
            </a:extLst>
          </p:cNvPr>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Schools of Thought</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35081" y="3199840"/>
            <a:ext cx="1194134" cy="1194134"/>
          </a:xfrm>
          <a:prstGeom prst="rect">
            <a:avLst/>
          </a:prstGeom>
        </p:spPr>
      </p:pic>
      <p:pic>
        <p:nvPicPr>
          <p:cNvPr id="5" name="Picture 4"/>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06916" y="1883903"/>
            <a:ext cx="1083887" cy="1083887"/>
          </a:xfrm>
          <a:prstGeom prst="rect">
            <a:avLst/>
          </a:prstGeom>
        </p:spPr>
      </p:pic>
      <p:pic>
        <p:nvPicPr>
          <p:cNvPr id="12" name="Picture 11"/>
          <p:cNvPicPr>
            <a:picLocks noChangeAspect="1"/>
          </p:cNvPicPr>
          <p:nvPr/>
        </p:nvPicPr>
        <p:blipFill rotWithShape="1">
          <a:blip r:embed="rId7"/>
          <a:srcRect t="7154" r="54386" b="13002"/>
          <a:stretch/>
        </p:blipFill>
        <p:spPr>
          <a:xfrm>
            <a:off x="5778894" y="2819327"/>
            <a:ext cx="842081" cy="829126"/>
          </a:xfrm>
          <a:prstGeom prst="rect">
            <a:avLst/>
          </a:prstGeom>
        </p:spPr>
      </p:pic>
      <p:pic>
        <p:nvPicPr>
          <p:cNvPr id="14" name="Picture 13"/>
          <p:cNvPicPr>
            <a:picLocks noChangeAspect="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84680" y="4869706"/>
            <a:ext cx="839039" cy="668498"/>
          </a:xfrm>
          <a:prstGeom prst="rect">
            <a:avLst/>
          </a:prstGeom>
        </p:spPr>
      </p:pic>
      <p:pic>
        <p:nvPicPr>
          <p:cNvPr id="15" name="Picture 14" descr="Designer.jpg"/>
          <p:cNvPicPr>
            <a:picLocks noChangeAspect="1"/>
          </p:cNvPicPr>
          <p:nvPr/>
        </p:nvPicPr>
        <p:blipFill>
          <a:blip r:embed="rId9"/>
          <a:stretch>
            <a:fillRect/>
          </a:stretch>
        </p:blipFill>
        <p:spPr>
          <a:xfrm>
            <a:off x="5462465" y="4060725"/>
            <a:ext cx="874165" cy="99904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74968267"/>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
        <p:nvSpPr>
          <p:cNvPr id="6" name="TextBox 5"/>
          <p:cNvSpPr txBox="1"/>
          <p:nvPr/>
        </p:nvSpPr>
        <p:spPr>
          <a:xfrm>
            <a:off x="148568" y="1445335"/>
            <a:ext cx="10928140"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8AFE633-1B22-4996-8A4D-345EAC296C29}"/>
              </a:ext>
            </a:extLst>
          </p:cNvPr>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6847888"/>
              </p:ext>
            </p:extLst>
          </p:nvPr>
        </p:nvGraphicFramePr>
        <p:xfrm>
          <a:off x="264212" y="2379484"/>
          <a:ext cx="5348426" cy="2496140"/>
        </p:xfrm>
        <a:graphic>
          <a:graphicData uri="http://schemas.openxmlformats.org/drawingml/2006/table">
            <a:tbl>
              <a:tblPr firstRow="1" bandRow="1">
                <a:tableStyleId>{5C22544A-7EE6-4342-B048-85BDC9FD1C3A}</a:tableStyleId>
              </a:tblPr>
              <a:tblGrid>
                <a:gridCol w="2674213">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359276702"/>
                    </a:ext>
                  </a:extLst>
                </a:gridCol>
                <a:gridCol w="2674213">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420725910"/>
                    </a:ext>
                  </a:extLst>
                </a:gridCol>
              </a:tblGrid>
              <a:tr h="499228">
                <a:tc>
                  <a:txBody>
                    <a:bodyPr/>
                    <a:lstStyle/>
                    <a:p>
                      <a:r>
                        <a:rPr lang="en-GB" sz="2100" dirty="0">
                          <a:solidFill>
                            <a:schemeClr val="tx1"/>
                          </a:solidFill>
                        </a:rPr>
                        <a:t>Circular Supplies</a:t>
                      </a:r>
                    </a:p>
                  </a:txBody>
                  <a:tcPr marL="69666" marR="69666" marT="34833" marB="34833"/>
                </a:tc>
                <a:tc>
                  <a:txBody>
                    <a:bodyPr/>
                    <a:lstStyle/>
                    <a:p>
                      <a:endParaRPr lang="en-GB" sz="1400"/>
                    </a:p>
                  </a:txBody>
                  <a:tcPr marL="69666" marR="69666" marT="34833" marB="34833"/>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702839155"/>
                  </a:ext>
                </a:extLst>
              </a:tr>
              <a:tr h="499228">
                <a:tc>
                  <a:txBody>
                    <a:bodyPr/>
                    <a:lstStyle/>
                    <a:p>
                      <a:r>
                        <a:rPr lang="en-GB" sz="2100" b="1" dirty="0">
                          <a:solidFill>
                            <a:schemeClr val="tx1"/>
                          </a:solidFill>
                        </a:rPr>
                        <a:t>Resource Recovery</a:t>
                      </a:r>
                    </a:p>
                  </a:txBody>
                  <a:tcPr marL="69666" marR="69666" marT="34833" marB="34833"/>
                </a:tc>
                <a:tc>
                  <a:txBody>
                    <a:bodyPr/>
                    <a:lstStyle/>
                    <a:p>
                      <a:endParaRPr lang="en-GB" sz="1400" dirty="0"/>
                    </a:p>
                  </a:txBody>
                  <a:tcPr marL="69666" marR="69666" marT="34833" marB="34833"/>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4094612138"/>
                  </a:ext>
                </a:extLst>
              </a:tr>
              <a:tr h="499228">
                <a:tc>
                  <a:txBody>
                    <a:bodyPr/>
                    <a:lstStyle/>
                    <a:p>
                      <a:r>
                        <a:rPr lang="en-GB" sz="2100" b="1" dirty="0">
                          <a:solidFill>
                            <a:schemeClr val="tx1"/>
                          </a:solidFill>
                        </a:rPr>
                        <a:t>Product Life Extension</a:t>
                      </a:r>
                    </a:p>
                  </a:txBody>
                  <a:tcPr marL="69666" marR="69666" marT="34833" marB="34833"/>
                </a:tc>
                <a:tc>
                  <a:txBody>
                    <a:bodyPr/>
                    <a:lstStyle/>
                    <a:p>
                      <a:endParaRPr lang="en-GB" sz="1400" dirty="0"/>
                    </a:p>
                  </a:txBody>
                  <a:tcPr marL="69666" marR="69666" marT="34833" marB="34833"/>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958881855"/>
                  </a:ext>
                </a:extLst>
              </a:tr>
              <a:tr h="499228">
                <a:tc>
                  <a:txBody>
                    <a:bodyPr/>
                    <a:lstStyle/>
                    <a:p>
                      <a:r>
                        <a:rPr lang="en-GB" sz="2100" b="1" dirty="0">
                          <a:solidFill>
                            <a:schemeClr val="tx1"/>
                          </a:solidFill>
                        </a:rPr>
                        <a:t>Sharing platforms</a:t>
                      </a:r>
                    </a:p>
                  </a:txBody>
                  <a:tcPr marL="69666" marR="69666" marT="34833" marB="34833"/>
                </a:tc>
                <a:tc>
                  <a:txBody>
                    <a:bodyPr/>
                    <a:lstStyle/>
                    <a:p>
                      <a:endParaRPr lang="en-GB" sz="1400"/>
                    </a:p>
                  </a:txBody>
                  <a:tcPr marL="69666" marR="69666" marT="34833" marB="34833"/>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107047957"/>
                  </a:ext>
                </a:extLst>
              </a:tr>
              <a:tr h="499228">
                <a:tc>
                  <a:txBody>
                    <a:bodyPr/>
                    <a:lstStyle/>
                    <a:p>
                      <a:r>
                        <a:rPr lang="en-GB" sz="2100" b="1" dirty="0">
                          <a:solidFill>
                            <a:schemeClr val="tx1"/>
                          </a:solidFill>
                        </a:rPr>
                        <a:t>Product as a service</a:t>
                      </a:r>
                    </a:p>
                  </a:txBody>
                  <a:tcPr marL="69666" marR="69666" marT="34833" marB="34833"/>
                </a:tc>
                <a:tc>
                  <a:txBody>
                    <a:bodyPr/>
                    <a:lstStyle/>
                    <a:p>
                      <a:endParaRPr lang="en-GB" sz="1400" dirty="0"/>
                    </a:p>
                  </a:txBody>
                  <a:tcPr marL="69666" marR="69666" marT="34833" marB="34833"/>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641033909"/>
                  </a:ext>
                </a:extLst>
              </a:tr>
            </a:tbl>
          </a:graphicData>
        </a:graphic>
      </p:graphicFrame>
      <p:sp>
        <p:nvSpPr>
          <p:cNvPr id="9" name="TextBox 8">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D2A47CC-B54A-4D37-B12E-AA9713B35B8B}"/>
              </a:ext>
            </a:extLst>
          </p:cNvPr>
          <p:cNvSpPr txBox="1"/>
          <p:nvPr/>
        </p:nvSpPr>
        <p:spPr>
          <a:xfrm>
            <a:off x="6210628" y="2141079"/>
            <a:ext cx="5331996" cy="4093428"/>
          </a:xfrm>
          <a:prstGeom prst="rect">
            <a:avLst/>
          </a:prstGeom>
          <a:noFill/>
        </p:spPr>
        <p:txBody>
          <a:bodyPr wrap="square" rtlCol="0">
            <a:spAutoFit/>
          </a:bodyPr>
          <a:lstStyle/>
          <a:p>
            <a:pPr marL="514350" indent="-514350"/>
            <a:endParaRPr lang="en-US" sz="2400" b="1" dirty="0">
              <a:latin typeface="Arial" panose="020B0604020202020204" pitchFamily="34" charset="0"/>
              <a:cs typeface="Arial" panose="020B0604020202020204" pitchFamily="34" charset="0"/>
            </a:endParaRPr>
          </a:p>
          <a:p>
            <a:pPr indent="-514350"/>
            <a:r>
              <a:rPr lang="en-US" sz="3200" b="1" dirty="0" smtClean="0">
                <a:latin typeface="Arial" panose="020B0604020202020204" pitchFamily="34" charset="0"/>
                <a:cs typeface="Arial" panose="020B0604020202020204" pitchFamily="34" charset="0"/>
              </a:rPr>
              <a:t>Q</a:t>
            </a:r>
            <a:r>
              <a:rPr lang="en-US" sz="3200" b="1"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Can you describe a construction process or product that may </a:t>
            </a:r>
            <a:r>
              <a:rPr lang="en-US" sz="3200" b="1" dirty="0" smtClean="0">
                <a:latin typeface="Arial" panose="020B0604020202020204" pitchFamily="34" charset="0"/>
                <a:cs typeface="Arial" panose="020B0604020202020204" pitchFamily="34" charset="0"/>
              </a:rPr>
              <a:t>benefit</a:t>
            </a:r>
            <a:r>
              <a:rPr lang="en-US" sz="3200" dirty="0" smtClean="0">
                <a:latin typeface="Arial" panose="020B0604020202020204" pitchFamily="34" charset="0"/>
                <a:cs typeface="Arial" panose="020B0604020202020204" pitchFamily="34" charset="0"/>
              </a:rPr>
              <a:t> from one of these concepts?</a:t>
            </a:r>
            <a:endParaRPr lang="en-US" sz="32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13C7E43-25C4-4ED9-9C2A-83A4AF68299C}"/>
              </a:ext>
            </a:extLst>
          </p:cNvPr>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Accenture Model</a:t>
            </a:r>
            <a:endParaRPr lang="en-GB" sz="4000" dirty="0">
              <a:solidFill>
                <a:schemeClr val="tx1">
                  <a:alpha val="38000"/>
                </a:schemeClr>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18C5FC5-44A4-475C-9D3B-BA3F798C45BE}"/>
              </a:ext>
            </a:extLst>
          </p:cNvPr>
          <p:cNvPicPr>
            <a:picLocks noChangeAspect="1"/>
          </p:cNvPicPr>
          <p:nvPr/>
        </p:nvPicPr>
        <p:blipFill>
          <a:blip r:embed="rId4"/>
          <a:stretch>
            <a:fillRect/>
          </a:stretch>
        </p:blipFill>
        <p:spPr>
          <a:xfrm>
            <a:off x="8363361" y="938910"/>
            <a:ext cx="2595995" cy="71571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3628307"/>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15625"/>
          <a:stretch/>
        </p:blipFill>
        <p:spPr>
          <a:xfrm>
            <a:off x="0" y="0"/>
            <a:ext cx="12192000" cy="6858000"/>
          </a:xfrm>
          <a:prstGeom prst="rect">
            <a:avLst/>
          </a:prstGeom>
        </p:spPr>
      </p:pic>
      <p:sp>
        <p:nvSpPr>
          <p:cNvPr id="8" name="TextBox 7"/>
          <p:cNvSpPr txBox="1"/>
          <p:nvPr/>
        </p:nvSpPr>
        <p:spPr>
          <a:xfrm>
            <a:off x="144379" y="144383"/>
            <a:ext cx="4387337" cy="1754326"/>
          </a:xfrm>
          <a:prstGeom prst="rect">
            <a:avLst/>
          </a:prstGeom>
          <a:noFill/>
        </p:spPr>
        <p:txBody>
          <a:bodyPr wrap="square" rtlCol="0">
            <a:spAutoFit/>
          </a:bodyPr>
          <a:lstStyle/>
          <a:p>
            <a:r>
              <a:rPr lang="en-US" sz="5400" dirty="0" smtClean="0">
                <a:latin typeface="Arial Black" panose="020B0A04020102020204" pitchFamily="34" charset="0"/>
              </a:rPr>
              <a:t>5 Business Models…</a:t>
            </a:r>
            <a:endParaRPr lang="en-GB" sz="4800" dirty="0">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1152471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
        <p:nvSpPr>
          <p:cNvPr id="10" name="TextBox 9"/>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5 </a:t>
            </a:r>
            <a:r>
              <a:rPr lang="en-US" sz="4000" dirty="0">
                <a:solidFill>
                  <a:schemeClr val="tx1">
                    <a:alpha val="38000"/>
                  </a:schemeClr>
                </a:solidFill>
                <a:latin typeface="Arial" panose="020B0604020202020204" pitchFamily="34" charset="0"/>
                <a:cs typeface="Arial" panose="020B0604020202020204" pitchFamily="34" charset="0"/>
              </a:rPr>
              <a:t>Business Models</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F0274F9-C313-4891-A602-59478924743B}"/>
              </a:ext>
            </a:extLst>
          </p:cNvPr>
          <p:cNvSpPr txBox="1"/>
          <p:nvPr/>
        </p:nvSpPr>
        <p:spPr>
          <a:xfrm>
            <a:off x="237467" y="1473276"/>
            <a:ext cx="6851490" cy="4154984"/>
          </a:xfrm>
          <a:prstGeom prst="rect">
            <a:avLst/>
          </a:prstGeom>
          <a:noFill/>
        </p:spPr>
        <p:txBody>
          <a:bodyPr wrap="square" rtlCol="0">
            <a:spAutoFit/>
          </a:bodyPr>
          <a:lstStyle/>
          <a:p>
            <a:pPr marL="514350" indent="-514350"/>
            <a:r>
              <a:rPr lang="en-US" sz="2400" b="1" dirty="0" smtClean="0">
                <a:latin typeface="Arial" panose="020B0604020202020204" pitchFamily="34" charset="0"/>
                <a:cs typeface="Arial" panose="020B0604020202020204" pitchFamily="34" charset="0"/>
              </a:rPr>
              <a:t>1. Circular Supplies</a:t>
            </a:r>
            <a:endParaRPr lang="en-US" sz="2400" b="1"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In order to survive in a Circular Economy, companies will need phase out the use of finite resources while reducing waste generally.</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Circular Supplies businesses would be concerned with the </a:t>
            </a:r>
            <a:r>
              <a:rPr lang="en-US" sz="2000" b="1" dirty="0" smtClean="0">
                <a:latin typeface="Arial" panose="020B0604020202020204" pitchFamily="34" charset="0"/>
                <a:cs typeface="Arial" panose="020B0604020202020204" pitchFamily="34" charset="0"/>
              </a:rPr>
              <a:t>supply </a:t>
            </a:r>
            <a:r>
              <a:rPr lang="en-US" sz="2000" dirty="0" smtClean="0">
                <a:latin typeface="Arial" panose="020B0604020202020204" pitchFamily="34" charset="0"/>
                <a:cs typeface="Arial" panose="020B0604020202020204" pitchFamily="34" charset="0"/>
              </a:rPr>
              <a:t>of fully </a:t>
            </a:r>
            <a:r>
              <a:rPr lang="en-US" sz="2000" b="1" dirty="0" smtClean="0">
                <a:latin typeface="Arial" panose="020B0604020202020204" pitchFamily="34" charset="0"/>
                <a:cs typeface="Arial" panose="020B0604020202020204" pitchFamily="34" charset="0"/>
              </a:rPr>
              <a:t>renewable</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recyclable</a:t>
            </a:r>
            <a:r>
              <a:rPr lang="en-US" sz="2000" dirty="0" smtClean="0">
                <a:latin typeface="Arial" panose="020B0604020202020204" pitchFamily="34" charset="0"/>
                <a:cs typeface="Arial" panose="020B0604020202020204" pitchFamily="34" charset="0"/>
              </a:rPr>
              <a:t> or </a:t>
            </a:r>
            <a:r>
              <a:rPr lang="en-US" sz="2000" b="1" dirty="0" smtClean="0">
                <a:latin typeface="Arial" panose="020B0604020202020204" pitchFamily="34" charset="0"/>
                <a:cs typeface="Arial" panose="020B0604020202020204" pitchFamily="34" charset="0"/>
              </a:rPr>
              <a:t>biodegradable resource inputs </a:t>
            </a:r>
            <a:r>
              <a:rPr lang="en-US" sz="2000" dirty="0" smtClean="0">
                <a:latin typeface="Arial" panose="020B0604020202020204" pitchFamily="34" charset="0"/>
                <a:cs typeface="Arial" panose="020B0604020202020204" pitchFamily="34" charset="0"/>
              </a:rPr>
              <a:t>to power or provide for a circular economy.</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Land restoration is a further aspect; saving virgin land and looking to build on brownfield sites.</a:t>
            </a:r>
          </a:p>
        </p:txBody>
      </p:sp>
      <p:pic>
        <p:nvPicPr>
          <p:cNvPr id="2" name="Picture 1"/>
          <p:cNvPicPr>
            <a:picLocks noChangeAspect="1"/>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7099" t="13062"/>
          <a:stretch/>
        </p:blipFill>
        <p:spPr>
          <a:xfrm>
            <a:off x="8001000" y="2217659"/>
            <a:ext cx="3791658" cy="298221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36190528"/>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9ADD5EF-B4B5-4693-99E9-806460C6D2C9}"/>
              </a:ext>
            </a:extLst>
          </p:cNvPr>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90486" y="0"/>
            <a:ext cx="5601514" cy="5601514"/>
          </a:xfrm>
          <a:prstGeom prst="rect">
            <a:avLst/>
          </a:prstGeom>
        </p:spPr>
      </p:pic>
      <p:sp>
        <p:nvSpPr>
          <p:cNvPr id="6" name="TextBox 5"/>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
        <p:nvSpPr>
          <p:cNvPr id="10" name="TextBox 9"/>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Case Study</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F0274F9-C313-4891-A602-59478924743B}"/>
              </a:ext>
            </a:extLst>
          </p:cNvPr>
          <p:cNvSpPr txBox="1"/>
          <p:nvPr/>
        </p:nvSpPr>
        <p:spPr>
          <a:xfrm>
            <a:off x="237467" y="1473276"/>
            <a:ext cx="6353019" cy="4708981"/>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1. Circular Supplies</a:t>
            </a:r>
            <a:endParaRPr lang="en-US" sz="2000" b="1" dirty="0" smtClean="0">
              <a:latin typeface="Arial" panose="020B0604020202020204" pitchFamily="34" charset="0"/>
              <a:cs typeface="Arial" panose="020B0604020202020204" pitchFamily="34" charset="0"/>
            </a:endParaRPr>
          </a:p>
          <a:p>
            <a:endParaRPr lang="en-US" sz="2000" b="1" i="1" dirty="0" smtClean="0">
              <a:latin typeface="Arial" panose="020B0604020202020204" pitchFamily="34" charset="0"/>
              <a:cs typeface="Arial" panose="020B0604020202020204" pitchFamily="34" charset="0"/>
            </a:endParaRPr>
          </a:p>
          <a:p>
            <a:r>
              <a:rPr lang="en-US" sz="2000" b="1" i="1" dirty="0" smtClean="0">
                <a:latin typeface="Arial" panose="020B0604020202020204" pitchFamily="34" charset="0"/>
                <a:cs typeface="Arial" panose="020B0604020202020204" pitchFamily="34" charset="0"/>
              </a:rPr>
              <a:t>Resource </a:t>
            </a:r>
            <a:r>
              <a:rPr lang="en-US" sz="2000" b="1" i="1" dirty="0">
                <a:latin typeface="Arial" panose="020B0604020202020204" pitchFamily="34" charset="0"/>
                <a:cs typeface="Arial" panose="020B0604020202020204" pitchFamily="34" charset="0"/>
              </a:rPr>
              <a:t>Efficient </a:t>
            </a:r>
            <a:r>
              <a:rPr lang="en-US" sz="2000" b="1" i="1" dirty="0" smtClean="0">
                <a:latin typeface="Arial" panose="020B0604020202020204" pitchFamily="34" charset="0"/>
                <a:cs typeface="Arial" panose="020B0604020202020204" pitchFamily="34" charset="0"/>
              </a:rPr>
              <a:t>House</a:t>
            </a:r>
            <a:r>
              <a:rPr lang="en-US" sz="2000" b="1" i="1" dirty="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Motherwell</a:t>
            </a:r>
            <a:r>
              <a:rPr lang="en-US" sz="2000" b="1" i="1" dirty="0" smtClean="0">
                <a:latin typeface="Arial" panose="020B0604020202020204" pitchFamily="34" charset="0"/>
                <a:cs typeface="Arial" panose="020B0604020202020204" pitchFamily="34" charset="0"/>
              </a:rPr>
              <a:t>:</a:t>
            </a:r>
          </a:p>
          <a:p>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house was built on previously contaminated land, once home to a steelworks.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 grey water recovery system was fitted to collect and reuse water from the bath and shower</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Biomass boiler to provide thermal space </a:t>
            </a:r>
            <a:r>
              <a:rPr lang="en-US" dirty="0" smtClean="0">
                <a:latin typeface="Arial" panose="020B0604020202020204" pitchFamily="34" charset="0"/>
                <a:cs typeface="Arial" panose="020B0604020202020204" pitchFamily="34" charset="0"/>
              </a:rPr>
              <a:t>heating.</a:t>
            </a:r>
          </a:p>
          <a:p>
            <a:endParaRPr lang="en-US"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Solar Panels for micro power generation.</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Designed for deconstruction</a:t>
            </a: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4800337"/>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
        <p:nvSpPr>
          <p:cNvPr id="10" name="TextBox 9"/>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5 </a:t>
            </a:r>
            <a:r>
              <a:rPr lang="en-US" sz="4000" dirty="0">
                <a:solidFill>
                  <a:schemeClr val="tx1">
                    <a:alpha val="38000"/>
                  </a:schemeClr>
                </a:solidFill>
                <a:latin typeface="Arial" panose="020B0604020202020204" pitchFamily="34" charset="0"/>
                <a:cs typeface="Arial" panose="020B0604020202020204" pitchFamily="34" charset="0"/>
              </a:rPr>
              <a:t>Business Models</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F0274F9-C313-4891-A602-59478924743B}"/>
              </a:ext>
            </a:extLst>
          </p:cNvPr>
          <p:cNvSpPr txBox="1"/>
          <p:nvPr/>
        </p:nvSpPr>
        <p:spPr>
          <a:xfrm>
            <a:off x="237467" y="1473276"/>
            <a:ext cx="7364336" cy="4154984"/>
          </a:xfrm>
          <a:prstGeom prst="rect">
            <a:avLst/>
          </a:prstGeom>
          <a:noFill/>
        </p:spPr>
        <p:txBody>
          <a:bodyPr wrap="square" rtlCol="0">
            <a:spAutoFit/>
          </a:bodyPr>
          <a:lstStyle/>
          <a:p>
            <a:pPr marL="514350" indent="-514350"/>
            <a:r>
              <a:rPr lang="en-US" sz="2400" b="1" dirty="0" smtClean="0">
                <a:latin typeface="Arial" panose="020B0604020202020204" pitchFamily="34" charset="0"/>
                <a:cs typeface="Arial" panose="020B0604020202020204" pitchFamily="34" charset="0"/>
              </a:rPr>
              <a:t>2. Products </a:t>
            </a:r>
            <a:r>
              <a:rPr lang="en-US" sz="2400" b="1" dirty="0">
                <a:latin typeface="Arial" panose="020B0604020202020204" pitchFamily="34" charset="0"/>
                <a:cs typeface="Arial" panose="020B0604020202020204" pitchFamily="34" charset="0"/>
              </a:rPr>
              <a:t>as Services</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Construction Companies are </a:t>
            </a:r>
            <a:r>
              <a:rPr lang="en-US" sz="2000" dirty="0" smtClean="0">
                <a:latin typeface="Arial" panose="020B0604020202020204" pitchFamily="34" charset="0"/>
                <a:cs typeface="Arial" panose="020B0604020202020204" pitchFamily="34" charset="0"/>
              </a:rPr>
              <a:t>increasingly </a:t>
            </a:r>
            <a:r>
              <a:rPr lang="en-US" sz="2000" dirty="0">
                <a:latin typeface="Arial" panose="020B0604020202020204" pitchFamily="34" charset="0"/>
                <a:cs typeface="Arial" panose="020B0604020202020204" pitchFamily="34" charset="0"/>
              </a:rPr>
              <a:t>offering additional services, like </a:t>
            </a:r>
            <a:r>
              <a:rPr lang="en-US" sz="2000" b="1" dirty="0">
                <a:latin typeface="Arial" panose="020B0604020202020204" pitchFamily="34" charset="0"/>
                <a:cs typeface="Arial" panose="020B0604020202020204" pitchFamily="34" charset="0"/>
              </a:rPr>
              <a:t>asset management</a:t>
            </a:r>
            <a:r>
              <a:rPr lang="en-US" sz="2000" dirty="0">
                <a:latin typeface="Arial" panose="020B0604020202020204" pitchFamily="34" charset="0"/>
                <a:cs typeface="Arial" panose="020B0604020202020204" pitchFamily="34" charset="0"/>
              </a:rPr>
              <a:t> / </a:t>
            </a:r>
            <a:r>
              <a:rPr lang="en-US" sz="2000" b="1" dirty="0" smtClean="0">
                <a:latin typeface="Arial" panose="020B0604020202020204" pitchFamily="34" charset="0"/>
                <a:cs typeface="Arial" panose="020B0604020202020204" pitchFamily="34" charset="0"/>
              </a:rPr>
              <a:t>maintenance</a:t>
            </a:r>
            <a:r>
              <a:rPr lang="en-US" sz="2000" dirty="0" smtClean="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This involves offering building products, or complete buildings, as outcomes or services rather than assets that the client owns.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Much like music streaming or car leasing, this approach </a:t>
            </a:r>
            <a:r>
              <a:rPr lang="en-US" sz="2000" dirty="0">
                <a:latin typeface="Arial" panose="020B0604020202020204" pitchFamily="34" charset="0"/>
                <a:cs typeface="Arial" panose="020B0604020202020204" pitchFamily="34" charset="0"/>
              </a:rPr>
              <a:t>is based on the customer agreeing a continual income stream to the provider, in exchange for the upkeep of an agreed quality.</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It </a:t>
            </a:r>
            <a:r>
              <a:rPr lang="en-US" sz="2000" dirty="0" err="1" smtClean="0">
                <a:latin typeface="Arial" panose="020B0604020202020204" pitchFamily="34" charset="0"/>
                <a:cs typeface="Arial" panose="020B0604020202020204" pitchFamily="34" charset="0"/>
              </a:rPr>
              <a:t>incentivises</a:t>
            </a:r>
            <a:r>
              <a:rPr lang="en-US" sz="2000" dirty="0" smtClean="0">
                <a:latin typeface="Arial" panose="020B0604020202020204" pitchFamily="34" charset="0"/>
                <a:cs typeface="Arial" panose="020B0604020202020204" pitchFamily="34" charset="0"/>
              </a:rPr>
              <a:t> high-quality </a:t>
            </a:r>
            <a:r>
              <a:rPr lang="en-US" sz="2000" dirty="0">
                <a:latin typeface="Arial" panose="020B0604020202020204" pitchFamily="34" charset="0"/>
                <a:cs typeface="Arial" panose="020B0604020202020204" pitchFamily="34" charset="0"/>
              </a:rPr>
              <a:t>and waste reduction.</a:t>
            </a:r>
          </a:p>
        </p:txBody>
      </p:sp>
      <p:pic>
        <p:nvPicPr>
          <p:cNvPr id="11" name="Picture 10" descr="4099936166_40b11e2569_b.jpg"/>
          <p:cNvPicPr>
            <a:picLocks noChangeAspect="1"/>
          </p:cNvPicPr>
          <p:nvPr/>
        </p:nvPicPr>
        <p:blipFill>
          <a:blip r:embed="rId4"/>
          <a:stretch>
            <a:fillRect/>
          </a:stretch>
        </p:blipFill>
        <p:spPr>
          <a:xfrm>
            <a:off x="8493932" y="1529900"/>
            <a:ext cx="2993105" cy="407229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376305"/>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
        <p:nvSpPr>
          <p:cNvPr id="10" name="TextBox 9"/>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Case Study</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F0274F9-C313-4891-A602-59478924743B}"/>
              </a:ext>
            </a:extLst>
          </p:cNvPr>
          <p:cNvSpPr txBox="1"/>
          <p:nvPr/>
        </p:nvSpPr>
        <p:spPr>
          <a:xfrm>
            <a:off x="350658" y="1499432"/>
            <a:ext cx="6575083" cy="4431983"/>
          </a:xfrm>
          <a:prstGeom prst="rect">
            <a:avLst/>
          </a:prstGeom>
          <a:noFill/>
        </p:spPr>
        <p:txBody>
          <a:bodyPr wrap="square" rtlCol="0">
            <a:spAutoFit/>
          </a:bodyPr>
          <a:lstStyle/>
          <a:p>
            <a:pPr marL="514350" indent="-514350"/>
            <a:r>
              <a:rPr lang="en-US" sz="2400" b="1" dirty="0">
                <a:latin typeface="Arial" panose="020B0604020202020204" pitchFamily="34" charset="0"/>
                <a:cs typeface="Arial" panose="020B0604020202020204" pitchFamily="34" charset="0"/>
              </a:rPr>
              <a:t>2. Products as Services</a:t>
            </a:r>
          </a:p>
          <a:p>
            <a:endParaRPr lang="en-US" sz="2000" b="1" i="1" dirty="0" smtClean="0">
              <a:latin typeface="Arial" panose="020B0604020202020204" pitchFamily="34" charset="0"/>
              <a:cs typeface="Arial" panose="020B0604020202020204" pitchFamily="34" charset="0"/>
            </a:endParaRPr>
          </a:p>
          <a:p>
            <a:r>
              <a:rPr lang="en-US" sz="2000" b="1" i="1" dirty="0" smtClean="0">
                <a:latin typeface="Arial" panose="020B0604020202020204" pitchFamily="34" charset="0"/>
                <a:cs typeface="Arial" panose="020B0604020202020204" pitchFamily="34" charset="0"/>
              </a:rPr>
              <a:t>EGG Lighting, Glasgow:</a:t>
            </a:r>
          </a:p>
          <a:p>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EGG have developed a ‘Light as a Service’ model, whereby they will retain ownership of light fittings whilst upgrading them as required for customers over the duration of their contract.</a:t>
            </a:r>
          </a:p>
          <a:p>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EGG have </a:t>
            </a:r>
            <a:r>
              <a:rPr lang="en-US" sz="2000" dirty="0" err="1" smtClean="0">
                <a:latin typeface="Arial" panose="020B0604020202020204" pitchFamily="34" charset="0"/>
                <a:cs typeface="Arial" panose="020B0604020202020204" pitchFamily="34" charset="0"/>
              </a:rPr>
              <a:t>recognised</a:t>
            </a:r>
            <a:r>
              <a:rPr lang="en-US" sz="2000" dirty="0" smtClean="0">
                <a:latin typeface="Arial" panose="020B0604020202020204" pitchFamily="34" charset="0"/>
                <a:cs typeface="Arial" panose="020B0604020202020204" pitchFamily="34" charset="0"/>
              </a:rPr>
              <a:t> that only 5% of an LED light fitting needs to be replaced when the light breaks.  They are developing upgradable light fittings that allows the remaining 95% of the fitting to be retained.</a:t>
            </a:r>
          </a:p>
          <a:p>
            <a:endParaRPr lang="en-US" dirty="0" smtClean="0">
              <a:latin typeface="Arial" panose="020B0604020202020204" pitchFamily="34" charset="0"/>
              <a:cs typeface="Arial" panose="020B0604020202020204" pitchFamily="34" charset="0"/>
            </a:endParaRPr>
          </a:p>
        </p:txBody>
      </p:sp>
      <p:pic>
        <p:nvPicPr>
          <p:cNvPr id="9" name="Picture 8" descr="Untitled-2.png"/>
          <p:cNvPicPr>
            <a:picLocks noChangeAspect="1"/>
          </p:cNvPicPr>
          <p:nvPr/>
        </p:nvPicPr>
        <p:blipFill>
          <a:blip r:embed="rId4"/>
          <a:stretch>
            <a:fillRect/>
          </a:stretch>
        </p:blipFill>
        <p:spPr>
          <a:xfrm>
            <a:off x="6902196" y="0"/>
            <a:ext cx="5289804" cy="551383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7450428"/>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
        <p:nvSpPr>
          <p:cNvPr id="10" name="TextBox 9"/>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5 </a:t>
            </a:r>
            <a:r>
              <a:rPr lang="en-US" sz="4000" dirty="0">
                <a:solidFill>
                  <a:schemeClr val="tx1">
                    <a:alpha val="38000"/>
                  </a:schemeClr>
                </a:solidFill>
                <a:latin typeface="Arial" panose="020B0604020202020204" pitchFamily="34" charset="0"/>
                <a:cs typeface="Arial" panose="020B0604020202020204" pitchFamily="34" charset="0"/>
              </a:rPr>
              <a:t>Business Models</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F0274F9-C313-4891-A602-59478924743B}"/>
              </a:ext>
            </a:extLst>
          </p:cNvPr>
          <p:cNvSpPr txBox="1"/>
          <p:nvPr/>
        </p:nvSpPr>
        <p:spPr>
          <a:xfrm>
            <a:off x="237467" y="1473276"/>
            <a:ext cx="7462744" cy="3908762"/>
          </a:xfrm>
          <a:prstGeom prst="rect">
            <a:avLst/>
          </a:prstGeom>
          <a:noFill/>
        </p:spPr>
        <p:txBody>
          <a:bodyPr wrap="square" rtlCol="0">
            <a:spAutoFit/>
          </a:bodyPr>
          <a:lstStyle/>
          <a:p>
            <a:pPr marL="514350" indent="-514350"/>
            <a:r>
              <a:rPr lang="en-US" sz="2400" b="1" dirty="0" smtClean="0">
                <a:latin typeface="Arial" panose="020B0604020202020204" pitchFamily="34" charset="0"/>
                <a:cs typeface="Arial" panose="020B0604020202020204" pitchFamily="34" charset="0"/>
              </a:rPr>
              <a:t>3. Sharing </a:t>
            </a:r>
            <a:r>
              <a:rPr lang="en-US" sz="2400" b="1" dirty="0">
                <a:latin typeface="Arial" panose="020B0604020202020204" pitchFamily="34" charset="0"/>
                <a:cs typeface="Arial" panose="020B0604020202020204" pitchFamily="34" charset="0"/>
              </a:rPr>
              <a:t>Platforms</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advent of Social Media has made Asset Sharing an inevitable next step across all sectors.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Construction, a Sharing Platform can be used to share </a:t>
            </a:r>
            <a:r>
              <a:rPr lang="en-US" sz="2000" b="1" dirty="0">
                <a:latin typeface="Arial" panose="020B0604020202020204" pitchFamily="34" charset="0"/>
                <a:cs typeface="Arial" panose="020B0604020202020204" pitchFamily="34" charset="0"/>
              </a:rPr>
              <a:t>overcapacity</a:t>
            </a:r>
            <a:r>
              <a:rPr lang="en-US" sz="2000" dirty="0">
                <a:latin typeface="Arial" panose="020B0604020202020204" pitchFamily="34" charset="0"/>
                <a:cs typeface="Arial" panose="020B0604020202020204" pitchFamily="34" charset="0"/>
              </a:rPr>
              <a:t> of </a:t>
            </a:r>
            <a:r>
              <a:rPr lang="en-US" sz="2000" b="1" dirty="0">
                <a:latin typeface="Arial" panose="020B0604020202020204" pitchFamily="34" charset="0"/>
                <a:cs typeface="Arial" panose="020B0604020202020204" pitchFamily="34" charset="0"/>
              </a:rPr>
              <a:t>equipment, services and personnel</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Companies can sign up to a peer-to-peer platform and advertise underused materials or services, which can then be sold or shared with others, benefitting all parties and reducing waste.</a:t>
            </a:r>
          </a:p>
          <a:p>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50246" y="2225842"/>
            <a:ext cx="3778145" cy="244522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30744877"/>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E1FC469-2C35-4F9B-AE2B-232943BC6507}"/>
              </a:ext>
            </a:extLst>
          </p:cNvPr>
          <p:cNvPicPr>
            <a:picLocks noChangeAspect="1"/>
          </p:cNvPicPr>
          <p:nvPr/>
        </p:nvPicPr>
        <p:blipFill rotWithShape="1">
          <a:blip r:embed="rId3"/>
          <a:srcRect l="21777" r="17006"/>
          <a:stretch/>
        </p:blipFill>
        <p:spPr>
          <a:xfrm>
            <a:off x="7788983" y="11"/>
            <a:ext cx="4403015" cy="478300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extBox 6"/>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Case Study</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F0274F9-C313-4891-A602-59478924743B}"/>
              </a:ext>
            </a:extLst>
          </p:cNvPr>
          <p:cNvSpPr txBox="1"/>
          <p:nvPr/>
        </p:nvSpPr>
        <p:spPr>
          <a:xfrm>
            <a:off x="237467" y="1473276"/>
            <a:ext cx="7462744" cy="3724096"/>
          </a:xfrm>
          <a:prstGeom prst="rect">
            <a:avLst/>
          </a:prstGeom>
          <a:noFill/>
        </p:spPr>
        <p:txBody>
          <a:bodyPr wrap="square" rtlCol="0">
            <a:spAutoFit/>
          </a:bodyPr>
          <a:lstStyle/>
          <a:p>
            <a:pPr marL="514350" indent="-514350"/>
            <a:r>
              <a:rPr lang="en-US" sz="2400" b="1" dirty="0" smtClean="0">
                <a:latin typeface="Arial" panose="020B0604020202020204" pitchFamily="34" charset="0"/>
                <a:cs typeface="Arial" panose="020B0604020202020204" pitchFamily="34" charset="0"/>
              </a:rPr>
              <a:t>3. Sharing Platforms</a:t>
            </a:r>
          </a:p>
          <a:p>
            <a:pPr marL="514350" indent="-514350"/>
            <a:endParaRPr lang="en-US" sz="2400" b="1" dirty="0">
              <a:latin typeface="Arial" panose="020B0604020202020204" pitchFamily="34" charset="0"/>
              <a:cs typeface="Arial" panose="020B0604020202020204" pitchFamily="34" charset="0"/>
            </a:endParaRPr>
          </a:p>
          <a:p>
            <a:pPr marL="514350" indent="-514350"/>
            <a:r>
              <a:rPr lang="en-US" sz="2000" b="1" i="1" dirty="0" err="1" smtClean="0">
                <a:latin typeface="Arial" panose="020B0604020202020204" pitchFamily="34" charset="0"/>
                <a:cs typeface="Arial" panose="020B0604020202020204" pitchFamily="34" charset="0"/>
              </a:rPr>
              <a:t>Globechain</a:t>
            </a:r>
            <a:endParaRPr lang="en-US" sz="2000" b="1" i="1" dirty="0" smtClean="0">
              <a:latin typeface="Arial" panose="020B0604020202020204" pitchFamily="34" charset="0"/>
              <a:cs typeface="Arial" panose="020B0604020202020204" pitchFamily="34" charset="0"/>
            </a:endParaRPr>
          </a:p>
          <a:p>
            <a:pPr marL="514350" indent="-514350"/>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With over 10,000 members, </a:t>
            </a:r>
            <a:r>
              <a:rPr lang="en-US" sz="2000" dirty="0" err="1">
                <a:latin typeface="Arial" panose="020B0604020202020204" pitchFamily="34" charset="0"/>
                <a:cs typeface="Arial" panose="020B0604020202020204" pitchFamily="34" charset="0"/>
              </a:rPr>
              <a:t>Globechain</a:t>
            </a:r>
            <a:r>
              <a:rPr lang="en-US" sz="2000" dirty="0">
                <a:latin typeface="Arial" panose="020B0604020202020204" pitchFamily="34" charset="0"/>
                <a:cs typeface="Arial" panose="020B0604020202020204" pitchFamily="34" charset="0"/>
              </a:rPr>
              <a:t> provides an online re-use platform that connects businesses, charities and people to enable them share and  re-use unwanted items within a global supply chain network.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This includes construction tools and </a:t>
            </a:r>
            <a:r>
              <a:rPr lang="en-US" sz="2000" dirty="0" smtClean="0">
                <a:latin typeface="Arial" panose="020B0604020202020204" pitchFamily="34" charset="0"/>
                <a:cs typeface="Arial" panose="020B0604020202020204" pitchFamily="34" charset="0"/>
              </a:rPr>
              <a:t>equipment.</a:t>
            </a:r>
            <a:endParaRPr lang="en-US" sz="2000" dirty="0">
              <a:latin typeface="Arial" panose="020B0604020202020204" pitchFamily="34" charset="0"/>
              <a:cs typeface="Arial" panose="020B0604020202020204" pitchFamily="34" charset="0"/>
            </a:endParaRPr>
          </a:p>
          <a:p>
            <a:pPr marL="514350" indent="-514350"/>
            <a:endParaRPr lang="en-US" sz="24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083515" y="4947839"/>
            <a:ext cx="1899047" cy="1091281"/>
          </a:xfrm>
          <a:prstGeom prst="rect">
            <a:avLst/>
          </a:prstGeom>
        </p:spPr>
      </p:pic>
      <p:sp>
        <p:nvSpPr>
          <p:cNvPr id="11" name="TextBox 10"/>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12" name="Rectangle 11"/>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4770195"/>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
        <p:nvSpPr>
          <p:cNvPr id="10" name="TextBox 9"/>
          <p:cNvSpPr txBox="1"/>
          <p:nvPr/>
        </p:nvSpPr>
        <p:spPr>
          <a:xfrm>
            <a:off x="148568" y="505399"/>
            <a:ext cx="11394055" cy="1508105"/>
          </a:xfrm>
          <a:prstGeom prst="rect">
            <a:avLst/>
          </a:prstGeom>
          <a:noFill/>
        </p:spPr>
        <p:txBody>
          <a:bodyPr wrap="square" rtlCol="0">
            <a:spAutoFit/>
          </a:bodyPr>
          <a:lstStyle/>
          <a:p>
            <a:r>
              <a:rPr lang="en-US" sz="4800" dirty="0">
                <a:latin typeface="Arial Black" panose="020B0A04020102020204" pitchFamily="34" charset="0"/>
              </a:rPr>
              <a:t>Session 3 </a:t>
            </a:r>
          </a:p>
          <a:p>
            <a:r>
              <a:rPr lang="en-US" sz="4400" dirty="0">
                <a:latin typeface="Arial" panose="020B0604020202020204" pitchFamily="34" charset="0"/>
                <a:cs typeface="Arial" panose="020B0604020202020204" pitchFamily="34" charset="0"/>
              </a:rPr>
              <a:t>Rethinking Business </a:t>
            </a:r>
            <a:r>
              <a:rPr lang="en-US" sz="4400" dirty="0" smtClean="0">
                <a:latin typeface="Arial" panose="020B0604020202020204" pitchFamily="34" charset="0"/>
                <a:cs typeface="Arial" panose="020B0604020202020204" pitchFamily="34" charset="0"/>
              </a:rPr>
              <a:t>Models in Construction</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0011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
        <p:nvSpPr>
          <p:cNvPr id="10" name="TextBox 9"/>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5 </a:t>
            </a:r>
            <a:r>
              <a:rPr lang="en-US" sz="4000" dirty="0">
                <a:solidFill>
                  <a:schemeClr val="tx1">
                    <a:alpha val="38000"/>
                  </a:schemeClr>
                </a:solidFill>
                <a:latin typeface="Arial" panose="020B0604020202020204" pitchFamily="34" charset="0"/>
                <a:cs typeface="Arial" panose="020B0604020202020204" pitchFamily="34" charset="0"/>
              </a:rPr>
              <a:t>Business Models</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F0274F9-C313-4891-A602-59478924743B}"/>
              </a:ext>
            </a:extLst>
          </p:cNvPr>
          <p:cNvSpPr txBox="1"/>
          <p:nvPr/>
        </p:nvSpPr>
        <p:spPr>
          <a:xfrm>
            <a:off x="237467" y="1473276"/>
            <a:ext cx="7462744" cy="3908762"/>
          </a:xfrm>
          <a:prstGeom prst="rect">
            <a:avLst/>
          </a:prstGeom>
          <a:noFill/>
        </p:spPr>
        <p:txBody>
          <a:bodyPr wrap="square" rtlCol="0">
            <a:spAutoFit/>
          </a:bodyPr>
          <a:lstStyle/>
          <a:p>
            <a:pPr marL="514350" indent="-514350"/>
            <a:r>
              <a:rPr lang="en-US" sz="2400" b="1" dirty="0" smtClean="0">
                <a:latin typeface="Arial" panose="020B0604020202020204" pitchFamily="34" charset="0"/>
                <a:cs typeface="Arial" panose="020B0604020202020204" pitchFamily="34" charset="0"/>
              </a:rPr>
              <a:t>4. Product Life Extension</a:t>
            </a:r>
            <a:endParaRPr lang="en-US" sz="24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life of a product can be prolonged through repair and careful maintenance, </a:t>
            </a:r>
            <a:r>
              <a:rPr lang="en-US" sz="2000" dirty="0">
                <a:latin typeface="Arial" panose="020B0604020202020204" pitchFamily="34" charset="0"/>
                <a:cs typeface="Arial" panose="020B0604020202020204" pitchFamily="34" charset="0"/>
              </a:rPr>
              <a:t>b</a:t>
            </a:r>
            <a:r>
              <a:rPr lang="en-US" sz="2000" dirty="0" smtClean="0">
                <a:latin typeface="Arial" panose="020B0604020202020204" pitchFamily="34" charset="0"/>
                <a:cs typeface="Arial" panose="020B0604020202020204" pitchFamily="34" charset="0"/>
              </a:rPr>
              <a:t>ut does this always promote optimum value</a:t>
            </a:r>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Within a Circular Economy, products should be </a:t>
            </a:r>
            <a:r>
              <a:rPr lang="en-US" sz="2000" b="1" dirty="0" smtClean="0">
                <a:latin typeface="Arial" panose="020B0604020202020204" pitchFamily="34" charset="0"/>
                <a:cs typeface="Arial" panose="020B0604020202020204" pitchFamily="34" charset="0"/>
              </a:rPr>
              <a:t>designed</a:t>
            </a:r>
            <a:r>
              <a:rPr lang="en-US" sz="2000" dirty="0" smtClean="0">
                <a:latin typeface="Arial" panose="020B0604020202020204" pitchFamily="34" charset="0"/>
                <a:cs typeface="Arial" panose="020B0604020202020204" pitchFamily="34" charset="0"/>
              </a:rPr>
              <a:t> to ensure that </a:t>
            </a:r>
            <a:r>
              <a:rPr lang="en-US" sz="2000" b="1" dirty="0" smtClean="0">
                <a:latin typeface="Arial" panose="020B0604020202020204" pitchFamily="34" charset="0"/>
                <a:cs typeface="Arial" panose="020B0604020202020204" pitchFamily="34" charset="0"/>
              </a:rPr>
              <a:t>repair</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upgrading</a:t>
            </a:r>
            <a:r>
              <a:rPr lang="en-US" sz="2000" dirty="0" smtClean="0">
                <a:latin typeface="Arial" panose="020B0604020202020204" pitchFamily="34" charset="0"/>
                <a:cs typeface="Arial" panose="020B0604020202020204" pitchFamily="34" charset="0"/>
              </a:rPr>
              <a:t> and </a:t>
            </a:r>
            <a:r>
              <a:rPr lang="en-US" sz="2000" b="1" dirty="0" smtClean="0">
                <a:latin typeface="Arial" panose="020B0604020202020204" pitchFamily="34" charset="0"/>
                <a:cs typeface="Arial" panose="020B0604020202020204" pitchFamily="34" charset="0"/>
              </a:rPr>
              <a:t>remanufacturing</a:t>
            </a:r>
            <a:r>
              <a:rPr lang="en-US" sz="2000" dirty="0" smtClean="0">
                <a:latin typeface="Arial" panose="020B0604020202020204" pitchFamily="34" charset="0"/>
                <a:cs typeface="Arial" panose="020B0604020202020204" pitchFamily="34" charset="0"/>
              </a:rPr>
              <a:t> are straightforward and entirely feasible.  Why replace an entire product when just one component is at fault? </a:t>
            </a:r>
            <a:endParaRPr lang="en-US" sz="20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Businesses would thrive who could offer component upgrades rather than entire product replacements.</a:t>
            </a:r>
            <a:endParaRPr 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12848" y="2241906"/>
            <a:ext cx="3621952" cy="294283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77345212"/>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2C46E71-8F55-488B-93CB-82CC12EC0771}"/>
              </a:ext>
            </a:extLst>
          </p:cNvPr>
          <p:cNvSpPr>
            <a:spLocks noGrp="1"/>
          </p:cNvSpPr>
          <p:nvPr>
            <p:ph idx="1"/>
          </p:nvPr>
        </p:nvSpPr>
        <p:spPr>
          <a:xfrm>
            <a:off x="148567" y="1340564"/>
            <a:ext cx="6063697" cy="4265686"/>
          </a:xfrm>
        </p:spPr>
        <p:txBody>
          <a:bodyPr>
            <a:noAutofit/>
          </a:bodyPr>
          <a:lstStyle/>
          <a:p>
            <a:pPr marL="0" indent="0">
              <a:lnSpc>
                <a:spcPct val="100000"/>
              </a:lnSpc>
              <a:buNone/>
            </a:pPr>
            <a:r>
              <a:rPr lang="en-US" sz="2400" b="1" dirty="0">
                <a:latin typeface="Arial" panose="020B0604020202020204" pitchFamily="34" charset="0"/>
                <a:cs typeface="Arial" panose="020B0604020202020204" pitchFamily="34" charset="0"/>
              </a:rPr>
              <a:t>4. Product Life </a:t>
            </a:r>
            <a:r>
              <a:rPr lang="en-US" sz="2400" b="1" dirty="0" smtClean="0">
                <a:latin typeface="Arial" panose="020B0604020202020204" pitchFamily="34" charset="0"/>
                <a:cs typeface="Arial" panose="020B0604020202020204" pitchFamily="34" charset="0"/>
              </a:rPr>
              <a:t>Extension</a:t>
            </a:r>
            <a:endParaRPr lang="en-US" sz="2400" b="1" dirty="0">
              <a:latin typeface="Arial" panose="020B0604020202020204" pitchFamily="34" charset="0"/>
              <a:cs typeface="Arial" panose="020B0604020202020204" pitchFamily="34" charset="0"/>
            </a:endParaRPr>
          </a:p>
          <a:p>
            <a:pPr marL="0" indent="0">
              <a:lnSpc>
                <a:spcPct val="100000"/>
              </a:lnSpc>
              <a:buNone/>
            </a:pPr>
            <a:r>
              <a:rPr lang="en-US" sz="2000" b="1" i="1" dirty="0" smtClean="0">
                <a:latin typeface="Arial" panose="020B0604020202020204" pitchFamily="34" charset="0"/>
                <a:cs typeface="Arial" panose="020B0604020202020204" pitchFamily="34" charset="0"/>
              </a:rPr>
              <a:t>Queen </a:t>
            </a:r>
            <a:r>
              <a:rPr lang="en-US" sz="2000" b="1" i="1" dirty="0">
                <a:latin typeface="Arial" panose="020B0604020202020204" pitchFamily="34" charset="0"/>
                <a:cs typeface="Arial" panose="020B0604020202020204" pitchFamily="34" charset="0"/>
              </a:rPr>
              <a:t>Elizabeth Olympic Park, </a:t>
            </a:r>
            <a:r>
              <a:rPr lang="en-US" sz="2000" b="1" i="1" dirty="0" smtClean="0">
                <a:latin typeface="Arial" panose="020B0604020202020204" pitchFamily="34" charset="0"/>
                <a:cs typeface="Arial" panose="020B0604020202020204" pitchFamily="34" charset="0"/>
              </a:rPr>
              <a:t>London</a:t>
            </a:r>
            <a:endParaRPr lang="en-US" sz="2000" b="1" i="1" dirty="0">
              <a:latin typeface="Arial" panose="020B0604020202020204" pitchFamily="34" charset="0"/>
              <a:cs typeface="Arial" panose="020B0604020202020204" pitchFamily="34" charset="0"/>
            </a:endParaRPr>
          </a:p>
          <a:p>
            <a:pPr>
              <a:lnSpc>
                <a:spcPct val="100000"/>
              </a:lnSpc>
            </a:pPr>
            <a:r>
              <a:rPr lang="en-US" sz="2000" dirty="0">
                <a:latin typeface="Arial" panose="020B0604020202020204" pitchFamily="34" charset="0"/>
                <a:cs typeface="Arial" panose="020B0604020202020204" pitchFamily="34" charset="0"/>
              </a:rPr>
              <a:t>Most of the </a:t>
            </a:r>
            <a:r>
              <a:rPr lang="en-US" sz="2000" dirty="0" smtClean="0">
                <a:latin typeface="Arial" panose="020B0604020202020204" pitchFamily="34" charset="0"/>
                <a:cs typeface="Arial" panose="020B0604020202020204" pitchFamily="34" charset="0"/>
              </a:rPr>
              <a:t>components were </a:t>
            </a:r>
            <a:r>
              <a:rPr lang="en-US" sz="2000" dirty="0">
                <a:latin typeface="Arial" panose="020B0604020202020204" pitchFamily="34" charset="0"/>
                <a:cs typeface="Arial" panose="020B0604020202020204" pitchFamily="34" charset="0"/>
              </a:rPr>
              <a:t>constructed offsite with </a:t>
            </a:r>
            <a:r>
              <a:rPr lang="en-US" sz="2000" dirty="0" smtClean="0">
                <a:latin typeface="Arial" panose="020B0604020202020204" pitchFamily="34" charset="0"/>
                <a:cs typeface="Arial" panose="020B0604020202020204" pitchFamily="34" charset="0"/>
              </a:rPr>
              <a:t>mechanical fixings </a:t>
            </a:r>
            <a:r>
              <a:rPr lang="en-US" sz="2000" dirty="0">
                <a:latin typeface="Arial" panose="020B0604020202020204" pitchFamily="34" charset="0"/>
                <a:cs typeface="Arial" panose="020B0604020202020204" pitchFamily="34" charset="0"/>
              </a:rPr>
              <a:t>to allow for deconstruction and </a:t>
            </a:r>
            <a:r>
              <a:rPr lang="en-US" sz="2000" dirty="0" smtClean="0">
                <a:latin typeface="Arial" panose="020B0604020202020204" pitchFamily="34" charset="0"/>
                <a:cs typeface="Arial" panose="020B0604020202020204" pitchFamily="34" charset="0"/>
              </a:rPr>
              <a:t>ease of maintenance / reuse.</a:t>
            </a:r>
            <a:endParaRPr lang="en-US" sz="2000" dirty="0">
              <a:latin typeface="Arial" panose="020B0604020202020204" pitchFamily="34" charset="0"/>
              <a:cs typeface="Arial" panose="020B0604020202020204" pitchFamily="34" charset="0"/>
            </a:endParaRPr>
          </a:p>
          <a:p>
            <a:pPr>
              <a:lnSpc>
                <a:spcPct val="100000"/>
              </a:lnSpc>
            </a:pPr>
            <a:r>
              <a:rPr lang="en-US" sz="2000" dirty="0" smtClean="0">
                <a:latin typeface="Arial" panose="020B0604020202020204" pitchFamily="34" charset="0"/>
                <a:cs typeface="Arial" panose="020B0604020202020204" pitchFamily="34" charset="0"/>
              </a:rPr>
              <a:t>Buildings </a:t>
            </a:r>
            <a:r>
              <a:rPr lang="en-US" sz="2000" dirty="0">
                <a:latin typeface="Arial" panose="020B0604020202020204" pitchFamily="34" charset="0"/>
                <a:cs typeface="Arial" panose="020B0604020202020204" pitchFamily="34" charset="0"/>
              </a:rPr>
              <a:t>were </a:t>
            </a:r>
            <a:r>
              <a:rPr lang="en-US" sz="2000" dirty="0" smtClean="0">
                <a:latin typeface="Arial" panose="020B0604020202020204" pitchFamily="34" charset="0"/>
                <a:cs typeface="Arial" panose="020B0604020202020204" pitchFamily="34" charset="0"/>
              </a:rPr>
              <a:t>designed to be temporary, so they could be </a:t>
            </a:r>
            <a:r>
              <a:rPr lang="en-US" sz="2000" dirty="0">
                <a:latin typeface="Arial" panose="020B0604020202020204" pitchFamily="34" charset="0"/>
                <a:cs typeface="Arial" panose="020B0604020202020204" pitchFamily="34" charset="0"/>
              </a:rPr>
              <a:t>removed and re-used after the </a:t>
            </a:r>
            <a:r>
              <a:rPr lang="en-US" sz="2000" dirty="0" smtClean="0">
                <a:latin typeface="Arial" panose="020B0604020202020204" pitchFamily="34" charset="0"/>
                <a:cs typeface="Arial" panose="020B0604020202020204" pitchFamily="34" charset="0"/>
              </a:rPr>
              <a:t>Games.</a:t>
            </a:r>
            <a:endParaRPr lang="en-US" sz="2000" dirty="0">
              <a:latin typeface="Arial" panose="020B0604020202020204" pitchFamily="34" charset="0"/>
              <a:cs typeface="Arial" panose="020B0604020202020204" pitchFamily="34" charset="0"/>
            </a:endParaRPr>
          </a:p>
          <a:p>
            <a:pPr>
              <a:lnSpc>
                <a:spcPct val="100000"/>
              </a:lnSpc>
            </a:pPr>
            <a:r>
              <a:rPr lang="en-US" sz="2000" dirty="0" smtClean="0">
                <a:latin typeface="Arial" panose="020B0604020202020204" pitchFamily="34" charset="0"/>
                <a:cs typeface="Arial" panose="020B0604020202020204" pitchFamily="34" charset="0"/>
              </a:rPr>
              <a:t>Two </a:t>
            </a:r>
            <a:r>
              <a:rPr lang="en-US" sz="2000" dirty="0">
                <a:latin typeface="Arial" panose="020B0604020202020204" pitchFamily="34" charset="0"/>
                <a:cs typeface="Arial" panose="020B0604020202020204" pitchFamily="34" charset="0"/>
              </a:rPr>
              <a:t>reused construction logistics bridges have been repurposed </a:t>
            </a:r>
            <a:r>
              <a:rPr lang="en-US" sz="2000" dirty="0" smtClean="0">
                <a:latin typeface="Arial" panose="020B0604020202020204" pitchFamily="34" charset="0"/>
                <a:cs typeface="Arial" panose="020B0604020202020204" pitchFamily="34" charset="0"/>
              </a:rPr>
              <a:t>following the completion of the Games.</a:t>
            </a:r>
            <a:endParaRPr lang="en-US" sz="2000" dirty="0">
              <a:latin typeface="Arial" panose="020B0604020202020204" pitchFamily="34" charset="0"/>
              <a:cs typeface="Arial" panose="020B0604020202020204" pitchFamily="34" charset="0"/>
            </a:endParaRPr>
          </a:p>
          <a:p>
            <a:pPr marL="0" indent="0">
              <a:buNone/>
            </a:pPr>
            <a:endParaRPr lang="en-US" sz="2000" dirty="0" smtClean="0"/>
          </a:p>
        </p:txBody>
      </p:sp>
      <p:pic>
        <p:nvPicPr>
          <p:cNvPr id="4" name="Pictur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5477B6D-0340-4417-BA49-4ACC6AB4EBF4}"/>
              </a:ext>
            </a:extLst>
          </p:cNvPr>
          <p:cNvPicPr>
            <a:picLocks noChangeAspect="1"/>
          </p:cNvPicPr>
          <p:nvPr/>
        </p:nvPicPr>
        <p:blipFill rotWithShape="1">
          <a:blip r:embed="rId3"/>
          <a:srcRect l="17939" r="10145" b="2"/>
          <a:stretch/>
        </p:blipFill>
        <p:spPr>
          <a:xfrm>
            <a:off x="6796585" y="1904281"/>
            <a:ext cx="4749420" cy="3483645"/>
          </a:xfrm>
          <a:prstGeom prst="rect">
            <a:avLst/>
          </a:prstGeom>
        </p:spPr>
      </p:pic>
      <p:sp>
        <p:nvSpPr>
          <p:cNvPr id="5" name="TextBox 4"/>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Case Study</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6" name="TextBox 5"/>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99362650"/>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
        <p:nvSpPr>
          <p:cNvPr id="10" name="TextBox 9"/>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5 </a:t>
            </a:r>
            <a:r>
              <a:rPr lang="en-US" sz="4000" dirty="0">
                <a:solidFill>
                  <a:schemeClr val="tx1">
                    <a:alpha val="38000"/>
                  </a:schemeClr>
                </a:solidFill>
                <a:latin typeface="Arial" panose="020B0604020202020204" pitchFamily="34" charset="0"/>
                <a:cs typeface="Arial" panose="020B0604020202020204" pitchFamily="34" charset="0"/>
              </a:rPr>
              <a:t>Business Models</a:t>
            </a:r>
            <a:endParaRPr lang="en-GB" sz="4000" dirty="0">
              <a:solidFill>
                <a:schemeClr val="tx1">
                  <a:alpha val="38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F0274F9-C313-4891-A602-59478924743B}"/>
              </a:ext>
            </a:extLst>
          </p:cNvPr>
          <p:cNvSpPr txBox="1"/>
          <p:nvPr/>
        </p:nvSpPr>
        <p:spPr>
          <a:xfrm>
            <a:off x="237467" y="1473276"/>
            <a:ext cx="7462744" cy="3847207"/>
          </a:xfrm>
          <a:prstGeom prst="rect">
            <a:avLst/>
          </a:prstGeom>
          <a:noFill/>
        </p:spPr>
        <p:txBody>
          <a:bodyPr wrap="square" rtlCol="0">
            <a:spAutoFit/>
          </a:bodyPr>
          <a:lstStyle/>
          <a:p>
            <a:pPr marL="514350" indent="-514350"/>
            <a:r>
              <a:rPr lang="en-US" sz="2400" b="1" dirty="0" smtClean="0">
                <a:latin typeface="Arial" panose="020B0604020202020204" pitchFamily="34" charset="0"/>
                <a:cs typeface="Arial" panose="020B0604020202020204" pitchFamily="34" charset="0"/>
              </a:rPr>
              <a:t>5. Resource Recovery</a:t>
            </a:r>
            <a:endParaRPr lang="en-US" sz="24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This concept has much in common with previous solutions such as ‘Industrial Symbiosis’ and ‘Cradle-to-Cradle’.</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It focusses on recovering the optimum value of a product at the end of it’s lifecycle.  Innovative recycling or remanufacturing businesses will flourish.</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It may also be useful for businesses who already create a large volume of waste to expand their current service and reprocess the waste generated to become an asset.</a:t>
            </a:r>
          </a:p>
        </p:txBody>
      </p:sp>
      <p:pic>
        <p:nvPicPr>
          <p:cNvPr id="2" name="Picture 1"/>
          <p:cNvPicPr>
            <a:picLocks noChangeAspect="1"/>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6426" t="35348" r="8110" b="15013"/>
          <a:stretch/>
        </p:blipFill>
        <p:spPr>
          <a:xfrm>
            <a:off x="7956222" y="3201533"/>
            <a:ext cx="3901127" cy="171074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87913802"/>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
        <p:nvSpPr>
          <p:cNvPr id="8" name="TextBox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F0274F9-C313-4891-A602-59478924743B}"/>
              </a:ext>
            </a:extLst>
          </p:cNvPr>
          <p:cNvSpPr txBox="1"/>
          <p:nvPr/>
        </p:nvSpPr>
        <p:spPr>
          <a:xfrm>
            <a:off x="237467" y="1473276"/>
            <a:ext cx="7364336" cy="4031873"/>
          </a:xfrm>
          <a:prstGeom prst="rect">
            <a:avLst/>
          </a:prstGeom>
          <a:noFill/>
        </p:spPr>
        <p:txBody>
          <a:bodyPr wrap="square" rtlCol="0">
            <a:spAutoFit/>
          </a:bodyPr>
          <a:lstStyle/>
          <a:p>
            <a:pPr marL="514350" indent="-514350"/>
            <a:r>
              <a:rPr lang="en-US" sz="2400" b="1" dirty="0" smtClean="0">
                <a:latin typeface="Arial" panose="020B0604020202020204" pitchFamily="34" charset="0"/>
                <a:cs typeface="Arial" panose="020B0604020202020204" pitchFamily="34" charset="0"/>
              </a:rPr>
              <a:t>5. Resource Recovery</a:t>
            </a:r>
          </a:p>
          <a:p>
            <a:pPr marL="514350" indent="-514350"/>
            <a:endParaRPr lang="en-US" sz="2400" b="1" dirty="0">
              <a:latin typeface="Arial" panose="020B0604020202020204" pitchFamily="34" charset="0"/>
              <a:cs typeface="Arial" panose="020B0604020202020204" pitchFamily="34" charset="0"/>
            </a:endParaRPr>
          </a:p>
          <a:p>
            <a:pPr marL="514350" indent="-514350"/>
            <a:r>
              <a:rPr lang="en-US" sz="2400" b="1" i="1" dirty="0" smtClean="0">
                <a:latin typeface="Arial" panose="020B0604020202020204" pitchFamily="34" charset="0"/>
                <a:cs typeface="Arial" panose="020B0604020202020204" pitchFamily="34" charset="0"/>
              </a:rPr>
              <a:t>Buildings </a:t>
            </a:r>
            <a:r>
              <a:rPr lang="en-US" sz="2400" b="1" i="1" dirty="0">
                <a:latin typeface="Arial" panose="020B0604020202020204" pitchFamily="34" charset="0"/>
                <a:cs typeface="Arial" panose="020B0604020202020204" pitchFamily="34" charset="0"/>
              </a:rPr>
              <a:t>as Material Banks (BAMB)</a:t>
            </a:r>
          </a:p>
          <a:p>
            <a:pPr marL="514350" indent="-514350"/>
            <a:endParaRPr lang="en-US" sz="24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Buildings should </a:t>
            </a:r>
            <a:r>
              <a:rPr lang="en-US" sz="2000" dirty="0">
                <a:latin typeface="Arial" panose="020B0604020202020204" pitchFamily="34" charset="0"/>
                <a:cs typeface="Arial" panose="020B0604020202020204" pitchFamily="34" charset="0"/>
              </a:rPr>
              <a:t>be </a:t>
            </a:r>
            <a:r>
              <a:rPr lang="en-US" sz="2000" dirty="0" smtClean="0">
                <a:latin typeface="Arial" panose="020B0604020202020204" pitchFamily="34" charset="0"/>
                <a:cs typeface="Arial" panose="020B0604020202020204" pitchFamily="34" charset="0"/>
              </a:rPr>
              <a:t>designed </a:t>
            </a:r>
            <a:r>
              <a:rPr lang="en-US" sz="2000" dirty="0">
                <a:latin typeface="Arial" panose="020B0604020202020204" pitchFamily="34" charset="0"/>
                <a:cs typeface="Arial" panose="020B0604020202020204" pitchFamily="34" charset="0"/>
              </a:rPr>
              <a:t>to </a:t>
            </a:r>
            <a:r>
              <a:rPr lang="en-US" sz="2000" dirty="0" err="1">
                <a:latin typeface="Arial" panose="020B0604020202020204" pitchFamily="34" charset="0"/>
                <a:cs typeface="Arial" panose="020B0604020202020204" pitchFamily="34" charset="0"/>
              </a:rPr>
              <a:t>maximise</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reuse potential</a:t>
            </a:r>
            <a:r>
              <a:rPr lang="en-US" sz="2000" dirty="0">
                <a:latin typeface="Arial" panose="020B0604020202020204" pitchFamily="34" charset="0"/>
                <a:cs typeface="Arial" panose="020B0604020202020204" pitchFamily="34" charset="0"/>
              </a:rPr>
              <a:t>.</a:t>
            </a:r>
          </a:p>
          <a:p>
            <a:pPr marL="514350" indent="-5143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2000" dirty="0">
                <a:latin typeface="Arial" panose="020B0604020202020204" pitchFamily="34" charset="0"/>
                <a:cs typeface="Arial" panose="020B0604020202020204" pitchFamily="34" charset="0"/>
              </a:rPr>
              <a:t>If buildings are designed for products or materials to </a:t>
            </a:r>
            <a:r>
              <a:rPr lang="en-US" sz="2000" dirty="0" smtClean="0">
                <a:latin typeface="Arial" panose="020B0604020202020204" pitchFamily="34" charset="0"/>
                <a:cs typeface="Arial" panose="020B0604020202020204" pitchFamily="34" charset="0"/>
              </a:rPr>
              <a:t>be </a:t>
            </a:r>
            <a:r>
              <a:rPr lang="en-US" sz="2000" dirty="0">
                <a:latin typeface="Arial" panose="020B0604020202020204" pitchFamily="34" charset="0"/>
                <a:cs typeface="Arial" panose="020B0604020202020204" pitchFamily="34" charset="0"/>
              </a:rPr>
              <a:t>reused at the end of it’s life, the value of that </a:t>
            </a:r>
            <a:r>
              <a:rPr lang="en-US" sz="2000" dirty="0" smtClean="0">
                <a:latin typeface="Arial" panose="020B0604020202020204" pitchFamily="34" charset="0"/>
                <a:cs typeface="Arial" panose="020B0604020202020204" pitchFamily="34" charset="0"/>
              </a:rPr>
              <a:t>building </a:t>
            </a:r>
            <a:r>
              <a:rPr lang="en-US" sz="2000" dirty="0">
                <a:latin typeface="Arial" panose="020B0604020202020204" pitchFamily="34" charset="0"/>
                <a:cs typeface="Arial" panose="020B0604020202020204" pitchFamily="34" charset="0"/>
              </a:rPr>
              <a:t>as an asset increases.</a:t>
            </a:r>
          </a:p>
          <a:p>
            <a:pPr marL="514350" indent="-5143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2000" dirty="0">
                <a:latin typeface="Arial" panose="020B0604020202020204" pitchFamily="34" charset="0"/>
                <a:cs typeface="Arial" panose="020B0604020202020204" pitchFamily="34" charset="0"/>
              </a:rPr>
              <a:t>Business opportunities then arise; who manages or </a:t>
            </a:r>
            <a:r>
              <a:rPr lang="en-US" sz="2000" dirty="0" smtClean="0">
                <a:latin typeface="Arial" panose="020B0604020202020204" pitchFamily="34" charset="0"/>
                <a:cs typeface="Arial" panose="020B0604020202020204" pitchFamily="34" charset="0"/>
              </a:rPr>
              <a:t>owns </a:t>
            </a:r>
            <a:r>
              <a:rPr lang="en-US" sz="2000" dirty="0">
                <a:latin typeface="Arial" panose="020B0604020202020204" pitchFamily="34" charset="0"/>
                <a:cs typeface="Arial" panose="020B0604020202020204" pitchFamily="34" charset="0"/>
              </a:rPr>
              <a:t>the material data, </a:t>
            </a:r>
            <a:r>
              <a:rPr lang="en-US" sz="2000" dirty="0" err="1">
                <a:latin typeface="Arial" panose="020B0604020202020204" pitchFamily="34" charset="0"/>
                <a:cs typeface="Arial" panose="020B0604020202020204" pitchFamily="34" charset="0"/>
              </a:rPr>
              <a:t>downtakings</a:t>
            </a:r>
            <a:r>
              <a:rPr lang="en-US" sz="2000" dirty="0">
                <a:latin typeface="Arial" panose="020B0604020202020204" pitchFamily="34" charset="0"/>
                <a:cs typeface="Arial" panose="020B0604020202020204" pitchFamily="34" charset="0"/>
              </a:rPr>
              <a:t> &amp; distribution?</a:t>
            </a:r>
          </a:p>
        </p:txBody>
      </p:sp>
      <p:pic>
        <p:nvPicPr>
          <p:cNvPr id="9" name="Picture 8">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05B0284-43B8-4727-B677-DF16408F514A}"/>
              </a:ext>
            </a:extLst>
          </p:cNvPr>
          <p:cNvPicPr>
            <a:picLocks noChangeAspect="1"/>
          </p:cNvPicPr>
          <p:nvPr/>
        </p:nvPicPr>
        <p:blipFill rotWithShape="1">
          <a:blip r:embed="rId4"/>
          <a:srcRect l="2283" t="3148" r="46216" b="9446"/>
          <a:stretch/>
        </p:blipFill>
        <p:spPr>
          <a:xfrm>
            <a:off x="7874369" y="1992573"/>
            <a:ext cx="3860431" cy="3443410"/>
          </a:xfrm>
          <a:prstGeom prst="rect">
            <a:avLst/>
          </a:prstGeom>
        </p:spPr>
      </p:pic>
      <p:sp>
        <p:nvSpPr>
          <p:cNvPr id="12" name="TextBox 11"/>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Case Study</a:t>
            </a:r>
            <a:endParaRPr lang="en-GB" sz="4000" dirty="0">
              <a:solidFill>
                <a:schemeClr val="tx1">
                  <a:alpha val="38000"/>
                </a:schemeClr>
              </a:solidFill>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0576540"/>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42623" y="6126750"/>
            <a:ext cx="500071" cy="516284"/>
          </a:xfrm>
          <a:prstGeom prst="rect">
            <a:avLst/>
          </a:prstGeom>
        </p:spPr>
      </p:pic>
      <p:sp>
        <p:nvSpPr>
          <p:cNvPr id="8" name="TextBox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F0274F9-C313-4891-A602-59478924743B}"/>
              </a:ext>
            </a:extLst>
          </p:cNvPr>
          <p:cNvSpPr txBox="1"/>
          <p:nvPr/>
        </p:nvSpPr>
        <p:spPr>
          <a:xfrm>
            <a:off x="237467" y="1473276"/>
            <a:ext cx="7364336" cy="523220"/>
          </a:xfrm>
          <a:prstGeom prst="rect">
            <a:avLst/>
          </a:prstGeom>
          <a:noFill/>
        </p:spPr>
        <p:txBody>
          <a:bodyPr wrap="square" rtlCol="0">
            <a:spAutoFit/>
          </a:bodyPr>
          <a:lstStyle/>
          <a:p>
            <a:pPr marL="514350" indent="-514350"/>
            <a:r>
              <a:rPr lang="en-US" sz="2800" b="1" dirty="0" err="1" smtClean="0">
                <a:latin typeface="Arial" panose="020B0604020202020204" pitchFamily="34" charset="0"/>
                <a:cs typeface="Arial" panose="020B0604020202020204" pitchFamily="34" charset="0"/>
              </a:rPr>
              <a:t>ReSOLVE</a:t>
            </a:r>
            <a:r>
              <a:rPr lang="en-US" sz="2800" b="1" dirty="0" smtClean="0">
                <a:latin typeface="Arial" panose="020B0604020202020204" pitchFamily="34" charset="0"/>
                <a:cs typeface="Arial" panose="020B0604020202020204" pitchFamily="34" charset="0"/>
              </a:rPr>
              <a:t> Model</a:t>
            </a:r>
            <a:endParaRPr lang="en-US" sz="2800" b="1" dirty="0">
              <a:latin typeface="Arial" panose="020B0604020202020204" pitchFamily="34" charset="0"/>
              <a:cs typeface="Arial" panose="020B0604020202020204" pitchFamily="34" charset="0"/>
            </a:endParaRPr>
          </a:p>
        </p:txBody>
      </p:sp>
      <p:pic>
        <p:nvPicPr>
          <p:cNvPr id="11" name="Picture 10" descr="The-circular-city-Framework-adapted-from-the-ReSOLVE-Framework-EMF-2015.png"/>
          <p:cNvPicPr>
            <a:picLocks noChangeAspect="1"/>
          </p:cNvPicPr>
          <p:nvPr/>
        </p:nvPicPr>
        <p:blipFill>
          <a:blip r:embed="rId4"/>
          <a:stretch>
            <a:fillRect/>
          </a:stretch>
        </p:blipFill>
        <p:spPr>
          <a:xfrm>
            <a:off x="1392668" y="2256487"/>
            <a:ext cx="9406664" cy="3441732"/>
          </a:xfrm>
          <a:prstGeom prst="rect">
            <a:avLst/>
          </a:prstGeom>
        </p:spPr>
      </p:pic>
      <p:sp>
        <p:nvSpPr>
          <p:cNvPr id="9" name="TextBox 8">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13C7E43-25C4-4ED9-9C2A-83A4AF68299C}"/>
              </a:ext>
            </a:extLst>
          </p:cNvPr>
          <p:cNvSpPr txBox="1"/>
          <p:nvPr/>
        </p:nvSpPr>
        <p:spPr>
          <a:xfrm>
            <a:off x="148568" y="505399"/>
            <a:ext cx="10884471" cy="707886"/>
          </a:xfrm>
          <a:prstGeom prst="rect">
            <a:avLst/>
          </a:prstGeom>
          <a:noFill/>
        </p:spPr>
        <p:txBody>
          <a:bodyPr wrap="square" rtlCol="0">
            <a:spAutoFit/>
          </a:bodyPr>
          <a:lstStyle/>
          <a:p>
            <a:r>
              <a:rPr lang="en-US" sz="4000" dirty="0" smtClean="0">
                <a:solidFill>
                  <a:schemeClr val="tx1">
                    <a:alpha val="38000"/>
                  </a:schemeClr>
                </a:solidFill>
                <a:latin typeface="Arial" panose="020B0604020202020204" pitchFamily="34" charset="0"/>
                <a:cs typeface="Arial" panose="020B0604020202020204" pitchFamily="34" charset="0"/>
              </a:rPr>
              <a:t>Additional School of Thought…</a:t>
            </a:r>
            <a:endParaRPr lang="en-GB" sz="4000" dirty="0">
              <a:solidFill>
                <a:schemeClr val="tx1">
                  <a:alpha val="38000"/>
                </a:schemeClr>
              </a:solidFill>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76464279"/>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2337" b="12374"/>
          <a:stretch/>
        </p:blipFill>
        <p:spPr>
          <a:xfrm>
            <a:off x="0" y="-13648"/>
            <a:ext cx="12205648" cy="689212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86277298"/>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48567" y="2616276"/>
            <a:ext cx="10884471" cy="2246769"/>
          </a:xfrm>
          <a:prstGeom prst="rect">
            <a:avLst/>
          </a:prstGeom>
          <a:noFill/>
        </p:spPr>
        <p:txBody>
          <a:bodyPr wrap="square" rtlCol="0">
            <a:spAutoFit/>
          </a:bodyPr>
          <a:lstStyle/>
          <a:p>
            <a:pPr marL="514350" indent="-514350">
              <a:buFont typeface="+mj-lt"/>
              <a:buAutoNum type="arabicParenR"/>
            </a:pPr>
            <a:r>
              <a:rPr lang="en-US" sz="2800" dirty="0" smtClean="0">
                <a:latin typeface="Arial" panose="020B0604020202020204" pitchFamily="34" charset="0"/>
                <a:cs typeface="Arial" panose="020B0604020202020204" pitchFamily="34" charset="0"/>
              </a:rPr>
              <a:t>Schools of Thought</a:t>
            </a:r>
            <a:endParaRPr lang="en-US" sz="2800" dirty="0">
              <a:latin typeface="Arial" panose="020B0604020202020204" pitchFamily="34" charset="0"/>
              <a:cs typeface="Arial" panose="020B0604020202020204" pitchFamily="34" charset="0"/>
            </a:endParaRPr>
          </a:p>
          <a:p>
            <a:pPr marL="514350" indent="-514350">
              <a:buFont typeface="+mj-lt"/>
              <a:buAutoNum type="arabicParenR"/>
            </a:pPr>
            <a:endParaRPr lang="en-US" sz="2800" dirty="0">
              <a:latin typeface="Arial" panose="020B0604020202020204" pitchFamily="34" charset="0"/>
              <a:cs typeface="Arial" panose="020B0604020202020204" pitchFamily="34" charset="0"/>
            </a:endParaRPr>
          </a:p>
          <a:p>
            <a:pPr marL="514350" indent="-514350">
              <a:buFont typeface="+mj-lt"/>
              <a:buAutoNum type="arabicParenR"/>
            </a:pPr>
            <a:r>
              <a:rPr lang="en-US" sz="2800" dirty="0" smtClean="0">
                <a:latin typeface="Arial" panose="020B0604020202020204" pitchFamily="34" charset="0"/>
                <a:cs typeface="Arial" panose="020B0604020202020204" pitchFamily="34" charset="0"/>
              </a:rPr>
              <a:t>Accenture Model</a:t>
            </a:r>
          </a:p>
          <a:p>
            <a:pPr marL="514350" indent="-514350">
              <a:buFont typeface="+mj-lt"/>
              <a:buAutoNum type="arabicParenR"/>
            </a:pPr>
            <a:endParaRPr lang="en-US" sz="2800" dirty="0">
              <a:latin typeface="Arial" panose="020B0604020202020204" pitchFamily="34" charset="0"/>
              <a:cs typeface="Arial" panose="020B0604020202020204" pitchFamily="34" charset="0"/>
            </a:endParaRPr>
          </a:p>
          <a:p>
            <a:pPr marL="514350" indent="-514350">
              <a:buFont typeface="+mj-lt"/>
              <a:buAutoNum type="arabicParenR"/>
            </a:pPr>
            <a:r>
              <a:rPr lang="en-US" sz="2800" dirty="0" smtClean="0">
                <a:latin typeface="Arial" panose="020B0604020202020204" pitchFamily="34" charset="0"/>
                <a:cs typeface="Arial" panose="020B0604020202020204" pitchFamily="34" charset="0"/>
              </a:rPr>
              <a:t>Five Business Models + Case Studies</a:t>
            </a:r>
            <a:endParaRPr lang="en-US" sz="2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0A2F0B2-FA62-43E3-A528-D7B76A49072E}"/>
              </a:ext>
            </a:extLst>
          </p:cNvPr>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21357" y="6116117"/>
            <a:ext cx="500071" cy="516284"/>
          </a:xfrm>
          <a:prstGeom prst="rect">
            <a:avLst/>
          </a:prstGeom>
        </p:spPr>
      </p:pic>
      <p:sp>
        <p:nvSpPr>
          <p:cNvPr id="8" name="TextBox 7"/>
          <p:cNvSpPr txBox="1"/>
          <p:nvPr/>
        </p:nvSpPr>
        <p:spPr>
          <a:xfrm>
            <a:off x="148568" y="505399"/>
            <a:ext cx="11394055" cy="1508105"/>
          </a:xfrm>
          <a:prstGeom prst="rect">
            <a:avLst/>
          </a:prstGeom>
          <a:noFill/>
        </p:spPr>
        <p:txBody>
          <a:bodyPr wrap="square" rtlCol="0">
            <a:spAutoFit/>
          </a:bodyPr>
          <a:lstStyle/>
          <a:p>
            <a:r>
              <a:rPr lang="en-US" sz="4800" dirty="0">
                <a:latin typeface="Arial Black" panose="020B0A04020102020204" pitchFamily="34" charset="0"/>
              </a:rPr>
              <a:t>Session 3 </a:t>
            </a:r>
          </a:p>
          <a:p>
            <a:r>
              <a:rPr lang="en-US" sz="4400" dirty="0">
                <a:latin typeface="Arial" panose="020B0604020202020204" pitchFamily="34" charset="0"/>
                <a:cs typeface="Arial" panose="020B0604020202020204" pitchFamily="34" charset="0"/>
              </a:rPr>
              <a:t>Rethinking Business </a:t>
            </a:r>
            <a:r>
              <a:rPr lang="en-US" sz="4400" dirty="0" smtClean="0">
                <a:latin typeface="Arial" panose="020B0604020202020204" pitchFamily="34" charset="0"/>
                <a:cs typeface="Arial" panose="020B0604020202020204" pitchFamily="34" charset="0"/>
              </a:rPr>
              <a:t>Models in Construction</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7289320"/>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48567" y="2616276"/>
            <a:ext cx="10884471" cy="2246769"/>
          </a:xfrm>
          <a:prstGeom prst="rect">
            <a:avLst/>
          </a:prstGeom>
          <a:noFill/>
        </p:spPr>
        <p:txBody>
          <a:bodyPr wrap="square" rtlCol="0">
            <a:spAutoFit/>
          </a:bodyPr>
          <a:lstStyle/>
          <a:p>
            <a:pPr marL="514350" indent="-514350">
              <a:buFont typeface="+mj-lt"/>
              <a:buAutoNum type="arabicParenR"/>
            </a:pPr>
            <a:r>
              <a:rPr lang="en-US" sz="2800" dirty="0" smtClean="0">
                <a:latin typeface="Arial" panose="020B0604020202020204" pitchFamily="34" charset="0"/>
                <a:cs typeface="Arial" panose="020B0604020202020204" pitchFamily="34" charset="0"/>
              </a:rPr>
              <a:t>Schools of Thought</a:t>
            </a:r>
            <a:endParaRPr lang="en-US" sz="2800" dirty="0">
              <a:latin typeface="Arial" panose="020B0604020202020204" pitchFamily="34" charset="0"/>
              <a:cs typeface="Arial" panose="020B0604020202020204" pitchFamily="34" charset="0"/>
            </a:endParaRPr>
          </a:p>
          <a:p>
            <a:pPr marL="514350" indent="-514350">
              <a:buFont typeface="+mj-lt"/>
              <a:buAutoNum type="arabicParenR"/>
            </a:pPr>
            <a:endParaRPr lang="en-US" sz="2800" dirty="0">
              <a:latin typeface="Arial" panose="020B0604020202020204" pitchFamily="34" charset="0"/>
              <a:cs typeface="Arial" panose="020B0604020202020204" pitchFamily="34" charset="0"/>
            </a:endParaRPr>
          </a:p>
          <a:p>
            <a:pPr marL="514350" indent="-514350">
              <a:buFont typeface="+mj-lt"/>
              <a:buAutoNum type="arabicParenR"/>
            </a:pPr>
            <a:r>
              <a:rPr lang="en-US" sz="2800" dirty="0" smtClean="0">
                <a:latin typeface="Arial" panose="020B0604020202020204" pitchFamily="34" charset="0"/>
                <a:cs typeface="Arial" panose="020B0604020202020204" pitchFamily="34" charset="0"/>
              </a:rPr>
              <a:t>Accenture Model</a:t>
            </a:r>
          </a:p>
          <a:p>
            <a:pPr marL="514350" indent="-514350">
              <a:buFont typeface="+mj-lt"/>
              <a:buAutoNum type="arabicParenR"/>
            </a:pPr>
            <a:endParaRPr lang="en-US" sz="2800" dirty="0">
              <a:latin typeface="Arial" panose="020B0604020202020204" pitchFamily="34" charset="0"/>
              <a:cs typeface="Arial" panose="020B0604020202020204" pitchFamily="34" charset="0"/>
            </a:endParaRPr>
          </a:p>
          <a:p>
            <a:pPr marL="514350" indent="-514350">
              <a:buFont typeface="+mj-lt"/>
              <a:buAutoNum type="arabicParenR"/>
            </a:pPr>
            <a:r>
              <a:rPr lang="en-US" sz="2800" dirty="0" smtClean="0">
                <a:latin typeface="Arial" panose="020B0604020202020204" pitchFamily="34" charset="0"/>
                <a:cs typeface="Arial" panose="020B0604020202020204" pitchFamily="34" charset="0"/>
              </a:rPr>
              <a:t>Five Business Models + Case Studies</a:t>
            </a:r>
            <a:endParaRPr lang="en-US" sz="2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0A2F0B2-FA62-43E3-A528-D7B76A49072E}"/>
              </a:ext>
            </a:extLst>
          </p:cNvPr>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21357" y="6116117"/>
            <a:ext cx="500071" cy="516284"/>
          </a:xfrm>
          <a:prstGeom prst="rect">
            <a:avLst/>
          </a:prstGeom>
        </p:spPr>
      </p:pic>
      <p:sp>
        <p:nvSpPr>
          <p:cNvPr id="8" name="TextBox 7"/>
          <p:cNvSpPr txBox="1"/>
          <p:nvPr/>
        </p:nvSpPr>
        <p:spPr>
          <a:xfrm>
            <a:off x="148568" y="505399"/>
            <a:ext cx="11394055" cy="1508105"/>
          </a:xfrm>
          <a:prstGeom prst="rect">
            <a:avLst/>
          </a:prstGeom>
          <a:noFill/>
        </p:spPr>
        <p:txBody>
          <a:bodyPr wrap="square" rtlCol="0">
            <a:spAutoFit/>
          </a:bodyPr>
          <a:lstStyle/>
          <a:p>
            <a:r>
              <a:rPr lang="en-US" sz="4800" dirty="0">
                <a:latin typeface="Arial Black" panose="020B0A04020102020204" pitchFamily="34" charset="0"/>
              </a:rPr>
              <a:t>Session 3 </a:t>
            </a:r>
          </a:p>
          <a:p>
            <a:r>
              <a:rPr lang="en-US" sz="4400" dirty="0">
                <a:latin typeface="Arial" panose="020B0604020202020204" pitchFamily="34" charset="0"/>
                <a:cs typeface="Arial" panose="020B0604020202020204" pitchFamily="34" charset="0"/>
              </a:rPr>
              <a:t>Rethinking Business </a:t>
            </a:r>
            <a:r>
              <a:rPr lang="en-US" sz="4400" dirty="0" smtClean="0">
                <a:latin typeface="Arial" panose="020B0604020202020204" pitchFamily="34" charset="0"/>
                <a:cs typeface="Arial" panose="020B0604020202020204" pitchFamily="34" charset="0"/>
              </a:rPr>
              <a:t>Models in Construction</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8260740"/>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148568" y="6136275"/>
            <a:ext cx="2477675" cy="553998"/>
          </a:xfrm>
          <a:prstGeom prst="rect">
            <a:avLst/>
          </a:prstGeom>
          <a:noFill/>
        </p:spPr>
        <p:txBody>
          <a:bodyPr wrap="square" rtlCol="0">
            <a:spAutoFit/>
          </a:bodyPr>
          <a:lstStyle/>
          <a:p>
            <a:r>
              <a:rPr lang="en-US" sz="1600" dirty="0">
                <a:latin typeface="Arial Black" panose="020B0A04020102020204" pitchFamily="34" charset="0"/>
              </a:rPr>
              <a:t>Circular Economy</a:t>
            </a:r>
          </a:p>
          <a:p>
            <a:r>
              <a:rPr lang="en-US" sz="1400" dirty="0">
                <a:latin typeface="Arial" panose="020B0604020202020204" pitchFamily="34" charset="0"/>
                <a:cs typeface="Arial" panose="020B0604020202020204" pitchFamily="34" charset="0"/>
              </a:rPr>
              <a:t>and the Construction Sector</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2562447" y="6539022"/>
            <a:ext cx="917235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0A2F0B2-FA62-43E3-A528-D7B76A49072E}"/>
              </a:ext>
            </a:extLst>
          </p:cNvPr>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21357" y="6116117"/>
            <a:ext cx="500071" cy="516284"/>
          </a:xfrm>
          <a:prstGeom prst="rect">
            <a:avLst/>
          </a:prstGeom>
        </p:spPr>
      </p:pic>
      <p:sp>
        <p:nvSpPr>
          <p:cNvPr id="8" name="TextBox 7"/>
          <p:cNvSpPr txBox="1"/>
          <p:nvPr/>
        </p:nvSpPr>
        <p:spPr>
          <a:xfrm>
            <a:off x="148568" y="505399"/>
            <a:ext cx="11394055" cy="1508105"/>
          </a:xfrm>
          <a:prstGeom prst="rect">
            <a:avLst/>
          </a:prstGeom>
          <a:noFill/>
        </p:spPr>
        <p:txBody>
          <a:bodyPr wrap="square" rtlCol="0">
            <a:spAutoFit/>
          </a:bodyPr>
          <a:lstStyle/>
          <a:p>
            <a:r>
              <a:rPr lang="en-US" sz="4800" dirty="0">
                <a:latin typeface="Arial Black" panose="020B0A04020102020204" pitchFamily="34" charset="0"/>
              </a:rPr>
              <a:t>Session 3 </a:t>
            </a:r>
          </a:p>
          <a:p>
            <a:r>
              <a:rPr lang="en-US" sz="4400" dirty="0" smtClean="0">
                <a:latin typeface="Arial" panose="020B0604020202020204" pitchFamily="34" charset="0"/>
                <a:cs typeface="Arial" panose="020B0604020202020204" pitchFamily="34" charset="0"/>
              </a:rPr>
              <a:t>Learning Outcomes</a:t>
            </a:r>
            <a:endParaRPr lang="en-GB" sz="4400" dirty="0">
              <a:latin typeface="Arial" panose="020B0604020202020204" pitchFamily="34" charset="0"/>
              <a:cs typeface="Arial" panose="020B0604020202020204" pitchFamily="34" charset="0"/>
            </a:endParaRPr>
          </a:p>
        </p:txBody>
      </p:sp>
      <p:sp>
        <p:nvSpPr>
          <p:cNvPr id="9" name="TextBox 8"/>
          <p:cNvSpPr txBox="1"/>
          <p:nvPr/>
        </p:nvSpPr>
        <p:spPr>
          <a:xfrm>
            <a:off x="158959" y="1849232"/>
            <a:ext cx="10884471" cy="4339650"/>
          </a:xfrm>
          <a:prstGeom prst="rect">
            <a:avLst/>
          </a:prstGeom>
          <a:noFill/>
        </p:spPr>
        <p:txBody>
          <a:bodyPr wrap="square" rtlCol="0">
            <a:spAutoFit/>
          </a:bodyPr>
          <a:lstStyle/>
          <a:p>
            <a:endParaRPr lang="en-US" sz="2000" dirty="0" smtClean="0">
              <a:latin typeface="Arial" panose="020B0604020202020204" pitchFamily="34" charset="0"/>
              <a:cs typeface="Arial" panose="020B0604020202020204" pitchFamily="34" charset="0"/>
            </a:endParaRPr>
          </a:p>
          <a:p>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On </a:t>
            </a:r>
            <a:r>
              <a:rPr lang="en-US" sz="2400" b="1" dirty="0">
                <a:latin typeface="Arial" panose="020B0604020202020204" pitchFamily="34" charset="0"/>
                <a:cs typeface="Arial" panose="020B0604020202020204" pitchFamily="34" charset="0"/>
              </a:rPr>
              <a:t>completion of this session you should</a:t>
            </a:r>
            <a:r>
              <a:rPr lang="en-US" sz="2400" b="1"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Have an understanding of the </a:t>
            </a:r>
            <a:r>
              <a:rPr lang="en-US" sz="2000" dirty="0" smtClean="0">
                <a:latin typeface="Arial" panose="020B0604020202020204" pitchFamily="34" charset="0"/>
                <a:cs typeface="Arial" panose="020B0604020202020204" pitchFamily="34" charset="0"/>
              </a:rPr>
              <a:t>ultimate impact of the current linear economy on Resource Scarcity and Mounting Waste.</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Be able to Identify 2 Schools of Thinking in relation to Circular Economy Business Models</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Give examples of precedents for different Circular Business models within the Construction Sector.</a:t>
            </a:r>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093171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30987" b="30855"/>
          <a:stretch/>
        </p:blipFill>
        <p:spPr>
          <a:xfrm>
            <a:off x="0" y="-48126"/>
            <a:ext cx="12192000" cy="6978315"/>
          </a:xfrm>
          <a:prstGeom prst="rect">
            <a:avLst/>
          </a:prstGeom>
        </p:spPr>
      </p:pic>
      <p:sp>
        <p:nvSpPr>
          <p:cNvPr id="8" name="TextBox 7"/>
          <p:cNvSpPr txBox="1"/>
          <p:nvPr/>
        </p:nvSpPr>
        <p:spPr>
          <a:xfrm>
            <a:off x="398972" y="4815218"/>
            <a:ext cx="4622207" cy="1754326"/>
          </a:xfrm>
          <a:prstGeom prst="rect">
            <a:avLst/>
          </a:prstGeom>
          <a:noFill/>
        </p:spPr>
        <p:txBody>
          <a:bodyPr wrap="square" rtlCol="0">
            <a:spAutoFit/>
          </a:bodyPr>
          <a:lstStyle/>
          <a:p>
            <a:r>
              <a:rPr lang="en-US" sz="5400" dirty="0" smtClean="0">
                <a:solidFill>
                  <a:schemeClr val="bg1"/>
                </a:solidFill>
                <a:latin typeface="Arial Black" panose="020B0A04020102020204" pitchFamily="34" charset="0"/>
              </a:rPr>
              <a:t>Schools of Thought…</a:t>
            </a:r>
            <a:endParaRPr lang="en-GB"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9472803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7402" b="26020"/>
          <a:stretch/>
        </p:blipFill>
        <p:spPr>
          <a:xfrm>
            <a:off x="0" y="-32084"/>
            <a:ext cx="12192000" cy="6898105"/>
          </a:xfrm>
          <a:prstGeom prst="rect">
            <a:avLst/>
          </a:prstGeom>
        </p:spPr>
      </p:pic>
      <p:sp>
        <p:nvSpPr>
          <p:cNvPr id="6" name="TextBox 5"/>
          <p:cNvSpPr txBox="1"/>
          <p:nvPr/>
        </p:nvSpPr>
        <p:spPr>
          <a:xfrm>
            <a:off x="372979" y="802823"/>
            <a:ext cx="4664242" cy="6063198"/>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Resource Scarcity</a:t>
            </a:r>
          </a:p>
          <a:p>
            <a:endParaRPr lang="en-US" sz="2400" dirty="0">
              <a:solidFill>
                <a:schemeClr val="bg1"/>
              </a:solidFill>
              <a:latin typeface="Arial" panose="020B0604020202020204" pitchFamily="34" charset="0"/>
              <a:cs typeface="Arial" panose="020B0604020202020204" pitchFamily="34" charset="0"/>
            </a:endParaRPr>
          </a:p>
          <a:p>
            <a:r>
              <a:rPr lang="en-US" sz="2400" b="1" dirty="0" smtClean="0">
                <a:solidFill>
                  <a:schemeClr val="bg1"/>
                </a:solidFill>
                <a:latin typeface="Arial" panose="020B0604020202020204" pitchFamily="34" charset="0"/>
                <a:cs typeface="Arial" panose="020B0604020202020204" pitchFamily="34" charset="0"/>
              </a:rPr>
              <a:t>The Circular Economy concept is born from the notion that many of the raw materials that we rely upon are finite and will run out at their current rate of usage.</a:t>
            </a:r>
          </a:p>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If we continue in the same, Linear manner, then finite resources will become ever more scarce and expensive, before eventually disappearing for good.</a:t>
            </a:r>
          </a:p>
          <a:p>
            <a:endParaRPr lang="en-US" sz="24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7564004"/>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8961" b="15805"/>
          <a:stretch/>
        </p:blipFill>
        <p:spPr>
          <a:xfrm>
            <a:off x="1" y="-19050"/>
            <a:ext cx="12192000" cy="6877050"/>
          </a:xfrm>
          <a:prstGeom prst="rect">
            <a:avLst/>
          </a:prstGeom>
        </p:spPr>
      </p:pic>
      <p:sp>
        <p:nvSpPr>
          <p:cNvPr id="6" name="TextBox 5"/>
          <p:cNvSpPr txBox="1"/>
          <p:nvPr/>
        </p:nvSpPr>
        <p:spPr>
          <a:xfrm>
            <a:off x="294042" y="437848"/>
            <a:ext cx="5725758" cy="236988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Mounting Waste</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huge volumes of waste produced, in the construction sector especially, is a problem that does not </a:t>
            </a:r>
            <a:r>
              <a:rPr lang="en-US" sz="2400" dirty="0" err="1" smtClean="0">
                <a:latin typeface="Arial" panose="020B0604020202020204" pitchFamily="34" charset="0"/>
                <a:cs typeface="Arial" panose="020B0604020202020204" pitchFamily="34" charset="0"/>
              </a:rPr>
              <a:t>optimise</a:t>
            </a:r>
            <a:r>
              <a:rPr lang="en-US" sz="2400" dirty="0" smtClean="0">
                <a:latin typeface="Arial" panose="020B0604020202020204" pitchFamily="34" charset="0"/>
                <a:cs typeface="Arial" panose="020B0604020202020204" pitchFamily="34" charset="0"/>
              </a:rPr>
              <a:t> resource value.</a:t>
            </a:r>
          </a:p>
        </p:txBody>
      </p:sp>
      <p:sp>
        <p:nvSpPr>
          <p:cNvPr id="8" name="TextBox 7"/>
          <p:cNvSpPr txBox="1"/>
          <p:nvPr/>
        </p:nvSpPr>
        <p:spPr>
          <a:xfrm>
            <a:off x="6364776" y="818848"/>
            <a:ext cx="5725758" cy="2308324"/>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Future business models therefore need to </a:t>
            </a:r>
            <a:r>
              <a:rPr lang="en-US" sz="2400" b="1" dirty="0" smtClean="0">
                <a:latin typeface="Arial" panose="020B0604020202020204" pitchFamily="34" charset="0"/>
                <a:cs typeface="Arial" panose="020B0604020202020204" pitchFamily="34" charset="0"/>
              </a:rPr>
              <a:t>align with current policy</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reduce resource consumption</a:t>
            </a:r>
            <a:r>
              <a:rPr lang="en-US" sz="2400" dirty="0" smtClean="0">
                <a:latin typeface="Arial" panose="020B0604020202020204" pitchFamily="34" charset="0"/>
                <a:cs typeface="Arial" panose="020B0604020202020204" pitchFamily="34" charset="0"/>
              </a:rPr>
              <a:t> and </a:t>
            </a:r>
            <a:r>
              <a:rPr lang="en-US" sz="2400" b="1" dirty="0" smtClean="0">
                <a:latin typeface="Arial" panose="020B0604020202020204" pitchFamily="34" charset="0"/>
                <a:cs typeface="Arial" panose="020B0604020202020204" pitchFamily="34" charset="0"/>
              </a:rPr>
              <a:t>offer affordable solutions</a:t>
            </a:r>
            <a:r>
              <a:rPr lang="en-US" sz="2400" dirty="0" smtClean="0">
                <a:latin typeface="Arial" panose="020B0604020202020204" pitchFamily="34" charset="0"/>
                <a:cs typeface="Arial" panose="020B0604020202020204" pitchFamily="34" charset="0"/>
              </a:rPr>
              <a:t> to consumers.</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19644219"/>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2479" b="12278"/>
          <a:stretch/>
        </p:blipFill>
        <p:spPr>
          <a:xfrm>
            <a:off x="0" y="-16042"/>
            <a:ext cx="12199451" cy="6882064"/>
          </a:xfrm>
          <a:prstGeom prst="rect">
            <a:avLst/>
          </a:prstGeom>
        </p:spPr>
      </p:pic>
      <p:sp>
        <p:nvSpPr>
          <p:cNvPr id="6" name="TextBox 5"/>
          <p:cNvSpPr txBox="1"/>
          <p:nvPr/>
        </p:nvSpPr>
        <p:spPr>
          <a:xfrm>
            <a:off x="6545178" y="947388"/>
            <a:ext cx="5189621" cy="4955203"/>
          </a:xfrm>
          <a:prstGeom prst="rect">
            <a:avLst/>
          </a:prstGeom>
          <a:noFill/>
        </p:spPr>
        <p:txBody>
          <a:bodyPr wrap="square" rtlCol="0">
            <a:spAutoFit/>
          </a:bodyPr>
          <a:lstStyle/>
          <a:p>
            <a:pPr algn="r"/>
            <a:r>
              <a:rPr lang="en-US" sz="2800" b="1" dirty="0" smtClean="0">
                <a:solidFill>
                  <a:schemeClr val="bg1"/>
                </a:solidFill>
                <a:latin typeface="Arial" panose="020B0604020202020204" pitchFamily="34" charset="0"/>
                <a:cs typeface="Arial" panose="020B0604020202020204" pitchFamily="34" charset="0"/>
              </a:rPr>
              <a:t>Tools and Concepts</a:t>
            </a:r>
            <a:endParaRPr lang="en-US" sz="2800" dirty="0" smtClean="0">
              <a:solidFill>
                <a:schemeClr val="bg1"/>
              </a:solidFill>
              <a:latin typeface="Arial" panose="020B0604020202020204" pitchFamily="34" charset="0"/>
              <a:cs typeface="Arial" panose="020B0604020202020204" pitchFamily="34" charset="0"/>
            </a:endParaRPr>
          </a:p>
          <a:p>
            <a:pPr algn="r"/>
            <a:endParaRPr lang="en-US" sz="2400" dirty="0">
              <a:solidFill>
                <a:schemeClr val="bg1"/>
              </a:solidFill>
              <a:latin typeface="Arial" panose="020B0604020202020204" pitchFamily="34" charset="0"/>
              <a:cs typeface="Arial" panose="020B0604020202020204" pitchFamily="34" charset="0"/>
            </a:endParaRPr>
          </a:p>
          <a:p>
            <a:pPr algn="r"/>
            <a:r>
              <a:rPr lang="en-US" sz="2400" dirty="0" smtClean="0">
                <a:solidFill>
                  <a:schemeClr val="bg1"/>
                </a:solidFill>
                <a:latin typeface="Arial" panose="020B0604020202020204" pitchFamily="34" charset="0"/>
                <a:cs typeface="Arial" panose="020B0604020202020204" pitchFamily="34" charset="0"/>
              </a:rPr>
              <a:t>There </a:t>
            </a:r>
            <a:r>
              <a:rPr lang="en-US" sz="2400" dirty="0">
                <a:solidFill>
                  <a:schemeClr val="bg1"/>
                </a:solidFill>
                <a:latin typeface="Arial" panose="020B0604020202020204" pitchFamily="34" charset="0"/>
                <a:cs typeface="Arial" panose="020B0604020202020204" pitchFamily="34" charset="0"/>
              </a:rPr>
              <a:t>are tools and method available to support the sector implement a reduce/reuse/recycle approach to construction </a:t>
            </a:r>
            <a:r>
              <a:rPr lang="en-US" sz="2400" dirty="0" smtClean="0">
                <a:solidFill>
                  <a:schemeClr val="bg1"/>
                </a:solidFill>
                <a:latin typeface="Arial" panose="020B0604020202020204" pitchFamily="34" charset="0"/>
                <a:cs typeface="Arial" panose="020B0604020202020204" pitchFamily="34" charset="0"/>
              </a:rPr>
              <a:t>waste. </a:t>
            </a:r>
            <a:endParaRPr lang="en-US" sz="2400" dirty="0">
              <a:solidFill>
                <a:schemeClr val="bg1"/>
              </a:solidFill>
              <a:latin typeface="Arial" panose="020B0604020202020204" pitchFamily="34" charset="0"/>
              <a:cs typeface="Arial" panose="020B0604020202020204" pitchFamily="34" charset="0"/>
            </a:endParaRPr>
          </a:p>
          <a:p>
            <a:pPr algn="r"/>
            <a:endParaRPr lang="en-US" sz="2400" dirty="0">
              <a:solidFill>
                <a:schemeClr val="bg1"/>
              </a:solidFill>
              <a:latin typeface="Arial" panose="020B0604020202020204" pitchFamily="34" charset="0"/>
              <a:cs typeface="Arial" panose="020B0604020202020204" pitchFamily="34" charset="0"/>
            </a:endParaRPr>
          </a:p>
          <a:p>
            <a:pPr algn="r"/>
            <a:r>
              <a:rPr lang="en-US" sz="2400" dirty="0">
                <a:solidFill>
                  <a:schemeClr val="bg1"/>
                </a:solidFill>
                <a:latin typeface="Arial" panose="020B0604020202020204" pitchFamily="34" charset="0"/>
                <a:cs typeface="Arial" panose="020B0604020202020204" pitchFamily="34" charset="0"/>
              </a:rPr>
              <a:t>However the Circular Economy approach goes beyond this to rethinking the way the sector operates – new and innovative approaches to the construction, use and after-use of </a:t>
            </a:r>
            <a:r>
              <a:rPr lang="en-US" sz="2400" dirty="0" smtClean="0">
                <a:solidFill>
                  <a:schemeClr val="bg1"/>
                </a:solidFill>
                <a:latin typeface="Arial" panose="020B0604020202020204" pitchFamily="34" charset="0"/>
                <a:cs typeface="Arial" panose="020B0604020202020204" pitchFamily="34" charset="0"/>
              </a:rPr>
              <a:t>buildings.</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48230928"/>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24606"/>
          <a:stretch/>
        </p:blipFill>
        <p:spPr>
          <a:xfrm>
            <a:off x="0" y="-1"/>
            <a:ext cx="12192000" cy="6894095"/>
          </a:xfrm>
          <a:prstGeom prst="rect">
            <a:avLst/>
          </a:prstGeom>
        </p:spPr>
      </p:pic>
      <p:sp>
        <p:nvSpPr>
          <p:cNvPr id="8" name="TextBox 7"/>
          <p:cNvSpPr txBox="1"/>
          <p:nvPr/>
        </p:nvSpPr>
        <p:spPr>
          <a:xfrm>
            <a:off x="7804663" y="146966"/>
            <a:ext cx="4387337" cy="1754326"/>
          </a:xfrm>
          <a:prstGeom prst="rect">
            <a:avLst/>
          </a:prstGeom>
          <a:noFill/>
        </p:spPr>
        <p:txBody>
          <a:bodyPr wrap="square" rtlCol="0">
            <a:spAutoFit/>
          </a:bodyPr>
          <a:lstStyle/>
          <a:p>
            <a:r>
              <a:rPr lang="en-US" sz="5400" dirty="0" smtClean="0">
                <a:latin typeface="Arial Black" panose="020B0A04020102020204" pitchFamily="34" charset="0"/>
              </a:rPr>
              <a:t>Accenture Model</a:t>
            </a:r>
            <a:endParaRPr lang="en-GB" sz="4800" dirty="0">
              <a:latin typeface="Arial" panose="020B0604020202020204" pitchFamily="34" charset="0"/>
              <a:cs typeface="Arial" panose="020B060402020202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0754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2279</TotalTime>
  <Words>3985</Words>
  <Application>Microsoft Macintosh PowerPoint</Application>
  <PresentationFormat>Custom</PresentationFormat>
  <Paragraphs>406</Paragraphs>
  <Slides>26</Slides>
  <Notes>26</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City of Glasgow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twitham</dc:creator>
  <cp:lastModifiedBy>tom</cp:lastModifiedBy>
  <cp:revision>379</cp:revision>
  <cp:lastPrinted>2020-11-04T10:09:20Z</cp:lastPrinted>
  <dcterms:created xsi:type="dcterms:W3CDTF">2020-11-04T10:01:07Z</dcterms:created>
  <dcterms:modified xsi:type="dcterms:W3CDTF">2020-11-04T10:09:31Z</dcterms:modified>
</cp:coreProperties>
</file>