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66" r:id="rId3"/>
    <p:sldId id="276" r:id="rId4"/>
    <p:sldId id="277" r:id="rId5"/>
    <p:sldId id="279" r:id="rId6"/>
    <p:sldId id="278" r:id="rId7"/>
    <p:sldId id="273" r:id="rId8"/>
    <p:sldId id="274" r:id="rId9"/>
    <p:sldId id="275" r:id="rId10"/>
    <p:sldId id="280" r:id="rId11"/>
    <p:sldId id="281" r:id="rId12"/>
    <p:sldId id="282" r:id="rId1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AB"/>
    <a:srgbClr val="C4F056"/>
    <a:srgbClr val="D4E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74715" autoAdjust="0"/>
  </p:normalViewPr>
  <p:slideViewPr>
    <p:cSldViewPr snapToGrid="0">
      <p:cViewPr varScale="1">
        <p:scale>
          <a:sx n="82" d="100"/>
          <a:sy n="82" d="100"/>
        </p:scale>
        <p:origin x="157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2166E-46A7-45CB-9871-578966E552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5FE822D-D59C-4AED-B685-72C0A2685F3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FE6A7B8-27DD-4F51-AD43-CBF6CA305E32}" type="datetimeFigureOut">
              <a:rPr lang="en-GB"/>
              <a:pPr>
                <a:defRPr/>
              </a:pPr>
              <a:t>30/09/2020</a:t>
            </a:fld>
            <a:endParaRPr lang="en-GB"/>
          </a:p>
        </p:txBody>
      </p:sp>
      <p:sp>
        <p:nvSpPr>
          <p:cNvPr id="4" name="Slide Image Placeholder 3">
            <a:extLst>
              <a:ext uri="{FF2B5EF4-FFF2-40B4-BE49-F238E27FC236}">
                <a16:creationId xmlns:a16="http://schemas.microsoft.com/office/drawing/2014/main" id="{41D41D27-1909-43DA-8497-22F5D5F7F26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85BE696-D0BF-4988-A644-9DFF7DC82514}"/>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8C02DBCB-894F-4918-92B6-442D0B740B4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C7C4F5D-D8E8-49B0-8D7E-8CA13438011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16D49A7-FB5D-46F8-8F23-77DB636DC00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incentives for minimising construction waste.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Some developments and clients look for sustainability built in. BREEAM is one such standard where effective waste management is a requirement.</a:t>
            </a:r>
          </a:p>
          <a:p>
            <a:endParaRPr lang="en-GB" dirty="0"/>
          </a:p>
          <a:p>
            <a:r>
              <a:rPr lang="en-GB" dirty="0"/>
              <a:t>There has been a financial incentive in place for some years, with the cost of landfilling waste costing as much as £100 per tonne.   Even recycling can be as expensive due to the costs of reprocessing </a:t>
            </a:r>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2</a:t>
            </a:fld>
            <a:endParaRPr lang="en-GB"/>
          </a:p>
        </p:txBody>
      </p:sp>
    </p:spTree>
    <p:extLst>
      <p:ext uri="{BB962C8B-B14F-4D97-AF65-F5344CB8AC3E}">
        <p14:creationId xmlns:p14="http://schemas.microsoft.com/office/powerpoint/2010/main" val="221820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Procurement is a major topic in itself with specialist who prepare tender briefs and documents.   However, it possible to express waste management related requirements in such documents – and is worth doing because it presents a unique opportunity to drive through improved waste management performance.  Once contracts are signed, t becomes very difficult to make subsequent changes or requirements.</a:t>
            </a:r>
          </a:p>
          <a:p>
            <a:endParaRPr lang="en-GB" dirty="0"/>
          </a:p>
          <a:p>
            <a:r>
              <a:rPr lang="en-GB" dirty="0"/>
              <a:t>It also remains important to be able to measure compliance with the requirements in some meaningful way.   Key Performance Indicators can be used to assess a contractors performance.</a:t>
            </a:r>
          </a:p>
          <a:p>
            <a:endParaRPr lang="en-GB" dirty="0"/>
          </a:p>
          <a:p>
            <a:r>
              <a:rPr lang="en-GB" dirty="0"/>
              <a:t>Task: In this task what kind of KPIs would be useful to minimise waste in the build</a:t>
            </a:r>
          </a:p>
          <a:p>
            <a:endParaRPr lang="en-GB" dirty="0"/>
          </a:p>
          <a:p>
            <a:r>
              <a:rPr lang="en-GB" dirty="0"/>
              <a:t>KPIs have to be clearly defined and unambiguous.  So explore the responses the students provide. The kind of KPIs we are looking for is on the next slide but are generally:</a:t>
            </a:r>
          </a:p>
          <a:p>
            <a:r>
              <a:rPr lang="en-GB" dirty="0"/>
              <a:t>% of waste that is diverted from landfill and reuse/recycled.  On total amount of waste that is generated.  It might also be used to separate out soils and inert materials from construction based materials.</a:t>
            </a:r>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4</a:t>
            </a:fld>
            <a:endParaRPr lang="en-GB"/>
          </a:p>
        </p:txBody>
      </p:sp>
    </p:spTree>
    <p:extLst>
      <p:ext uri="{BB962C8B-B14F-4D97-AF65-F5344CB8AC3E}">
        <p14:creationId xmlns:p14="http://schemas.microsoft.com/office/powerpoint/2010/main" val="71357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5</a:t>
            </a:fld>
            <a:endParaRPr lang="en-GB"/>
          </a:p>
        </p:txBody>
      </p:sp>
    </p:spTree>
    <p:extLst>
      <p:ext uri="{BB962C8B-B14F-4D97-AF65-F5344CB8AC3E}">
        <p14:creationId xmlns:p14="http://schemas.microsoft.com/office/powerpoint/2010/main" val="214624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also good guidance provided by </a:t>
            </a:r>
            <a:r>
              <a:rPr lang="en-GB" dirty="0" err="1"/>
              <a:t>Resurce</a:t>
            </a:r>
            <a:r>
              <a:rPr lang="en-GB" dirty="0"/>
              <a:t> Efficient Scotland to support </a:t>
            </a:r>
            <a:r>
              <a:rPr lang="en-GB" dirty="0" err="1"/>
              <a:t>emebedding</a:t>
            </a:r>
            <a:r>
              <a:rPr lang="en-GB" dirty="0"/>
              <a:t> waste and environmental performance conditions.  Check out Resource Efficient Scotland’s website</a:t>
            </a:r>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6</a:t>
            </a:fld>
            <a:endParaRPr lang="en-GB"/>
          </a:p>
        </p:txBody>
      </p:sp>
    </p:spTree>
    <p:extLst>
      <p:ext uri="{BB962C8B-B14F-4D97-AF65-F5344CB8AC3E}">
        <p14:creationId xmlns:p14="http://schemas.microsoft.com/office/powerpoint/2010/main" val="26778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are looking for the students to consider what kind of information that a contractor could provide to offer evidence of waste reduction or waste reuse/recycling performance.</a:t>
            </a:r>
          </a:p>
          <a:p>
            <a:endParaRPr lang="en-GB" dirty="0"/>
          </a:p>
          <a:p>
            <a:r>
              <a:rPr lang="en-GB" dirty="0"/>
              <a:t>In this section we are looking for the students to offer up the need to have a systematic plan and reporting system that is maintained during the project life cycle.</a:t>
            </a:r>
          </a:p>
          <a:p>
            <a:endParaRPr lang="en-GB" dirty="0"/>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8</a:t>
            </a:fld>
            <a:endParaRPr lang="en-GB"/>
          </a:p>
        </p:txBody>
      </p:sp>
    </p:spTree>
    <p:extLst>
      <p:ext uri="{BB962C8B-B14F-4D97-AF65-F5344CB8AC3E}">
        <p14:creationId xmlns:p14="http://schemas.microsoft.com/office/powerpoint/2010/main" val="20557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Site  Waste Management Plans were introduced in 2006, principally to address concerns over duty of care.  Duty of Care  places a responsibility on producers of waste to ensure that any contractors or third party mange the waste properly.  The introduction of a landfill tax led to increased </a:t>
            </a:r>
            <a:r>
              <a:rPr lang="en-GB" dirty="0" err="1"/>
              <a:t>flytipping</a:t>
            </a:r>
            <a:r>
              <a:rPr lang="en-GB" dirty="0"/>
              <a:t> and SWMPs were a mechanism to help contractors check their waste contractors were properly licensed.</a:t>
            </a:r>
          </a:p>
          <a:p>
            <a:endParaRPr lang="en-GB" dirty="0"/>
          </a:p>
          <a:p>
            <a:r>
              <a:rPr lang="en-GB" dirty="0"/>
              <a:t>For some time they were a legal requirement for any development over £350k in England, but are now a purely voluntary measure – but still  considered good practice in major developments.</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9</a:t>
            </a:fld>
            <a:endParaRPr lang="en-GB"/>
          </a:p>
        </p:txBody>
      </p:sp>
    </p:spTree>
    <p:extLst>
      <p:ext uri="{BB962C8B-B14F-4D97-AF65-F5344CB8AC3E}">
        <p14:creationId xmlns:p14="http://schemas.microsoft.com/office/powerpoint/2010/main" val="304349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Site  Waste Management Plans were introduced in 2006, principally to address concerns over duty of care.  Duty of Care  places a responsibility on producers of waste to ensure that any contractors or third party ensure their waste who </a:t>
            </a:r>
          </a:p>
        </p:txBody>
      </p:sp>
      <p:sp>
        <p:nvSpPr>
          <p:cNvPr id="4" name="Slide Number Placeholder 3"/>
          <p:cNvSpPr>
            <a:spLocks noGrp="1"/>
          </p:cNvSpPr>
          <p:nvPr>
            <p:ph type="sldNum" sz="quarter" idx="5"/>
          </p:nvPr>
        </p:nvSpPr>
        <p:spPr/>
        <p:txBody>
          <a:bodyPr/>
          <a:lstStyle/>
          <a:p>
            <a:pPr>
              <a:defRPr/>
            </a:pPr>
            <a:fld id="{B16D49A7-FB5D-46F8-8F23-77DB636DC008}" type="slidenum">
              <a:rPr lang="en-GB" smtClean="0"/>
              <a:pPr>
                <a:defRPr/>
              </a:pPr>
              <a:t>10</a:t>
            </a:fld>
            <a:endParaRPr lang="en-GB"/>
          </a:p>
        </p:txBody>
      </p:sp>
    </p:spTree>
    <p:extLst>
      <p:ext uri="{BB962C8B-B14F-4D97-AF65-F5344CB8AC3E}">
        <p14:creationId xmlns:p14="http://schemas.microsoft.com/office/powerpoint/2010/main" val="123771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0FA03F-7562-4ADD-93AD-966F048D83BB}"/>
              </a:ext>
            </a:extLst>
          </p:cNvPr>
          <p:cNvSpPr>
            <a:spLocks noGrp="1"/>
          </p:cNvSpPr>
          <p:nvPr>
            <p:ph type="dt" sz="half" idx="10"/>
          </p:nvPr>
        </p:nvSpPr>
        <p:spPr/>
        <p:txBody>
          <a:bodyPr/>
          <a:lstStyle>
            <a:lvl1pPr>
              <a:defRPr/>
            </a:lvl1pPr>
          </a:lstStyle>
          <a:p>
            <a:pPr>
              <a:defRPr/>
            </a:pPr>
            <a:fld id="{155FD406-0087-454A-9EE1-791F79B262FA}" type="datetimeFigureOut">
              <a:rPr lang="en-GB"/>
              <a:pPr>
                <a:defRPr/>
              </a:pPr>
              <a:t>30/09/2020</a:t>
            </a:fld>
            <a:endParaRPr lang="en-GB"/>
          </a:p>
        </p:txBody>
      </p:sp>
      <p:sp>
        <p:nvSpPr>
          <p:cNvPr id="5" name="Footer Placeholder 4">
            <a:extLst>
              <a:ext uri="{FF2B5EF4-FFF2-40B4-BE49-F238E27FC236}">
                <a16:creationId xmlns:a16="http://schemas.microsoft.com/office/drawing/2014/main" id="{29823403-386D-49CC-8B09-D47FE21575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FBB9A8B-7EA5-4448-A40C-03E0F4AB5470}"/>
              </a:ext>
            </a:extLst>
          </p:cNvPr>
          <p:cNvSpPr>
            <a:spLocks noGrp="1"/>
          </p:cNvSpPr>
          <p:nvPr>
            <p:ph type="sldNum" sz="quarter" idx="12"/>
          </p:nvPr>
        </p:nvSpPr>
        <p:spPr/>
        <p:txBody>
          <a:bodyPr/>
          <a:lstStyle>
            <a:lvl1pPr>
              <a:defRPr/>
            </a:lvl1pPr>
          </a:lstStyle>
          <a:p>
            <a:pPr>
              <a:defRPr/>
            </a:pPr>
            <a:fld id="{E491DBCD-C3B5-4E0C-ADA3-2A83A99CB8E1}" type="slidenum">
              <a:rPr lang="en-GB"/>
              <a:pPr>
                <a:defRPr/>
              </a:pPr>
              <a:t>‹#›</a:t>
            </a:fld>
            <a:endParaRPr lang="en-GB"/>
          </a:p>
        </p:txBody>
      </p:sp>
    </p:spTree>
    <p:extLst>
      <p:ext uri="{BB962C8B-B14F-4D97-AF65-F5344CB8AC3E}">
        <p14:creationId xmlns:p14="http://schemas.microsoft.com/office/powerpoint/2010/main" val="17816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DBB528-E917-4E19-AF6C-BB5F84414CF0}"/>
              </a:ext>
            </a:extLst>
          </p:cNvPr>
          <p:cNvSpPr>
            <a:spLocks noGrp="1"/>
          </p:cNvSpPr>
          <p:nvPr>
            <p:ph type="dt" sz="half" idx="10"/>
          </p:nvPr>
        </p:nvSpPr>
        <p:spPr/>
        <p:txBody>
          <a:bodyPr/>
          <a:lstStyle>
            <a:lvl1pPr>
              <a:defRPr/>
            </a:lvl1pPr>
          </a:lstStyle>
          <a:p>
            <a:pPr>
              <a:defRPr/>
            </a:pPr>
            <a:fld id="{60B33D55-6735-4DE5-BC9B-B57D18D3649D}" type="datetimeFigureOut">
              <a:rPr lang="en-GB"/>
              <a:pPr>
                <a:defRPr/>
              </a:pPr>
              <a:t>30/09/2020</a:t>
            </a:fld>
            <a:endParaRPr lang="en-GB"/>
          </a:p>
        </p:txBody>
      </p:sp>
      <p:sp>
        <p:nvSpPr>
          <p:cNvPr id="5" name="Footer Placeholder 4">
            <a:extLst>
              <a:ext uri="{FF2B5EF4-FFF2-40B4-BE49-F238E27FC236}">
                <a16:creationId xmlns:a16="http://schemas.microsoft.com/office/drawing/2014/main" id="{951209C5-B54E-42BA-9368-4036DF5DE47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601A02C-2262-41F1-ADBC-AD09A0E9C589}"/>
              </a:ext>
            </a:extLst>
          </p:cNvPr>
          <p:cNvSpPr>
            <a:spLocks noGrp="1"/>
          </p:cNvSpPr>
          <p:nvPr>
            <p:ph type="sldNum" sz="quarter" idx="12"/>
          </p:nvPr>
        </p:nvSpPr>
        <p:spPr/>
        <p:txBody>
          <a:bodyPr/>
          <a:lstStyle>
            <a:lvl1pPr>
              <a:defRPr/>
            </a:lvl1pPr>
          </a:lstStyle>
          <a:p>
            <a:pPr>
              <a:defRPr/>
            </a:pPr>
            <a:fld id="{BA6F9065-339B-42CA-941E-F12AF20793AE}" type="slidenum">
              <a:rPr lang="en-GB"/>
              <a:pPr>
                <a:defRPr/>
              </a:pPr>
              <a:t>‹#›</a:t>
            </a:fld>
            <a:endParaRPr lang="en-GB"/>
          </a:p>
        </p:txBody>
      </p:sp>
    </p:spTree>
    <p:extLst>
      <p:ext uri="{BB962C8B-B14F-4D97-AF65-F5344CB8AC3E}">
        <p14:creationId xmlns:p14="http://schemas.microsoft.com/office/powerpoint/2010/main" val="188523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DA5D22-AB96-4E7C-9950-AD25378E1F5A}"/>
              </a:ext>
            </a:extLst>
          </p:cNvPr>
          <p:cNvSpPr>
            <a:spLocks noGrp="1"/>
          </p:cNvSpPr>
          <p:nvPr>
            <p:ph type="dt" sz="half" idx="10"/>
          </p:nvPr>
        </p:nvSpPr>
        <p:spPr/>
        <p:txBody>
          <a:bodyPr/>
          <a:lstStyle>
            <a:lvl1pPr>
              <a:defRPr/>
            </a:lvl1pPr>
          </a:lstStyle>
          <a:p>
            <a:pPr>
              <a:defRPr/>
            </a:pPr>
            <a:fld id="{2386845A-7B04-4899-BE87-F649169C10C4}" type="datetimeFigureOut">
              <a:rPr lang="en-GB"/>
              <a:pPr>
                <a:defRPr/>
              </a:pPr>
              <a:t>30/09/2020</a:t>
            </a:fld>
            <a:endParaRPr lang="en-GB"/>
          </a:p>
        </p:txBody>
      </p:sp>
      <p:sp>
        <p:nvSpPr>
          <p:cNvPr id="5" name="Footer Placeholder 4">
            <a:extLst>
              <a:ext uri="{FF2B5EF4-FFF2-40B4-BE49-F238E27FC236}">
                <a16:creationId xmlns:a16="http://schemas.microsoft.com/office/drawing/2014/main" id="{53DAD3E9-62B8-4A39-A70A-710A72A9C9D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81B26A-F6A5-4111-B777-B7FB1192A77C}"/>
              </a:ext>
            </a:extLst>
          </p:cNvPr>
          <p:cNvSpPr>
            <a:spLocks noGrp="1"/>
          </p:cNvSpPr>
          <p:nvPr>
            <p:ph type="sldNum" sz="quarter" idx="12"/>
          </p:nvPr>
        </p:nvSpPr>
        <p:spPr/>
        <p:txBody>
          <a:bodyPr/>
          <a:lstStyle>
            <a:lvl1pPr>
              <a:defRPr/>
            </a:lvl1pPr>
          </a:lstStyle>
          <a:p>
            <a:pPr>
              <a:defRPr/>
            </a:pPr>
            <a:fld id="{E2CB19B1-34BD-4A9C-B377-5A432F764D80}" type="slidenum">
              <a:rPr lang="en-GB"/>
              <a:pPr>
                <a:defRPr/>
              </a:pPr>
              <a:t>‹#›</a:t>
            </a:fld>
            <a:endParaRPr lang="en-GB"/>
          </a:p>
        </p:txBody>
      </p:sp>
    </p:spTree>
    <p:extLst>
      <p:ext uri="{BB962C8B-B14F-4D97-AF65-F5344CB8AC3E}">
        <p14:creationId xmlns:p14="http://schemas.microsoft.com/office/powerpoint/2010/main" val="213017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04" y="108458"/>
            <a:ext cx="10515600" cy="1325563"/>
          </a:xfrm>
        </p:spPr>
        <p:txBody>
          <a:bodyPr/>
          <a:lstStyle>
            <a:lvl1pPr>
              <a:defRPr lang="en-GB" sz="4800" kern="1200" dirty="0">
                <a:solidFill>
                  <a:schemeClr val="tx1"/>
                </a:solidFill>
                <a:latin typeface="Arial Black" panose="020B0A04020102020204" pitchFamily="34" charset="0"/>
                <a:ea typeface="+mn-ea"/>
                <a:cs typeface="+mn-cs"/>
              </a:defRPr>
            </a:lvl1pPr>
          </a:lstStyle>
          <a:p>
            <a:r>
              <a:rPr lang="en-US"/>
              <a:t>Click to edit Master title style</a:t>
            </a:r>
            <a:endParaRPr lang="en-GB" dirty="0"/>
          </a:p>
        </p:txBody>
      </p:sp>
      <p:sp>
        <p:nvSpPr>
          <p:cNvPr id="3" name="Content Placeholder 2"/>
          <p:cNvSpPr>
            <a:spLocks noGrp="1"/>
          </p:cNvSpPr>
          <p:nvPr>
            <p:ph idx="1"/>
          </p:nvPr>
        </p:nvSpPr>
        <p:spPr>
          <a:xfrm>
            <a:off x="210312" y="1892807"/>
            <a:ext cx="11216640" cy="4018979"/>
          </a:xfrm>
        </p:spPr>
        <p:txBody>
          <a:bodyPr/>
          <a:lstStyle>
            <a:lvl1pPr>
              <a:defRPr lang="en-US" sz="22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9DA4787F-00B6-4C2F-8E1E-87FEBB92D5F7}"/>
              </a:ext>
            </a:extLst>
          </p:cNvPr>
          <p:cNvPicPr>
            <a:picLocks noChangeAspect="1"/>
          </p:cNvPicPr>
          <p:nvPr userDrawn="1"/>
        </p:nvPicPr>
        <p:blipFill>
          <a:blip r:embed="rId2"/>
          <a:stretch>
            <a:fillRect/>
          </a:stretch>
        </p:blipFill>
        <p:spPr>
          <a:xfrm>
            <a:off x="70104" y="6056601"/>
            <a:ext cx="2511770" cy="627942"/>
          </a:xfrm>
          <a:prstGeom prst="rect">
            <a:avLst/>
          </a:prstGeom>
        </p:spPr>
      </p:pic>
      <p:pic>
        <p:nvPicPr>
          <p:cNvPr id="8" name="Picture 7">
            <a:extLst>
              <a:ext uri="{FF2B5EF4-FFF2-40B4-BE49-F238E27FC236}">
                <a16:creationId xmlns:a16="http://schemas.microsoft.com/office/drawing/2014/main" id="{15FE290D-8E26-46C8-9A31-A1266B2CE9AC}"/>
              </a:ext>
            </a:extLst>
          </p:cNvPr>
          <p:cNvPicPr>
            <a:picLocks noChangeAspect="1"/>
          </p:cNvPicPr>
          <p:nvPr userDrawn="1"/>
        </p:nvPicPr>
        <p:blipFill>
          <a:blip r:embed="rId3"/>
          <a:stretch>
            <a:fillRect/>
          </a:stretch>
        </p:blipFill>
        <p:spPr>
          <a:xfrm>
            <a:off x="2514189" y="6056601"/>
            <a:ext cx="9467909" cy="518205"/>
          </a:xfrm>
          <a:prstGeom prst="rect">
            <a:avLst/>
          </a:prstGeom>
        </p:spPr>
      </p:pic>
    </p:spTree>
    <p:extLst>
      <p:ext uri="{BB962C8B-B14F-4D97-AF65-F5344CB8AC3E}">
        <p14:creationId xmlns:p14="http://schemas.microsoft.com/office/powerpoint/2010/main" val="380939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4488E3-0963-45FF-B0C4-C77268577E4A}"/>
              </a:ext>
            </a:extLst>
          </p:cNvPr>
          <p:cNvSpPr>
            <a:spLocks noGrp="1"/>
          </p:cNvSpPr>
          <p:nvPr>
            <p:ph type="dt" sz="half" idx="10"/>
          </p:nvPr>
        </p:nvSpPr>
        <p:spPr/>
        <p:txBody>
          <a:bodyPr/>
          <a:lstStyle>
            <a:lvl1pPr>
              <a:defRPr/>
            </a:lvl1pPr>
          </a:lstStyle>
          <a:p>
            <a:pPr>
              <a:defRPr/>
            </a:pPr>
            <a:fld id="{456AF673-40A2-4935-BAB5-86D053F28296}" type="datetimeFigureOut">
              <a:rPr lang="en-GB"/>
              <a:pPr>
                <a:defRPr/>
              </a:pPr>
              <a:t>30/09/2020</a:t>
            </a:fld>
            <a:endParaRPr lang="en-GB"/>
          </a:p>
        </p:txBody>
      </p:sp>
      <p:sp>
        <p:nvSpPr>
          <p:cNvPr id="5" name="Footer Placeholder 4">
            <a:extLst>
              <a:ext uri="{FF2B5EF4-FFF2-40B4-BE49-F238E27FC236}">
                <a16:creationId xmlns:a16="http://schemas.microsoft.com/office/drawing/2014/main" id="{DC51C1E4-3017-47DF-AB40-C20C1A30DD7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CB648C-CE9B-4D59-B0D8-1E91120D0955}"/>
              </a:ext>
            </a:extLst>
          </p:cNvPr>
          <p:cNvSpPr>
            <a:spLocks noGrp="1"/>
          </p:cNvSpPr>
          <p:nvPr>
            <p:ph type="sldNum" sz="quarter" idx="12"/>
          </p:nvPr>
        </p:nvSpPr>
        <p:spPr/>
        <p:txBody>
          <a:bodyPr/>
          <a:lstStyle>
            <a:lvl1pPr>
              <a:defRPr/>
            </a:lvl1pPr>
          </a:lstStyle>
          <a:p>
            <a:pPr>
              <a:defRPr/>
            </a:pPr>
            <a:fld id="{0A852A0F-28F4-47E0-9FB8-0AD58982755C}" type="slidenum">
              <a:rPr lang="en-GB"/>
              <a:pPr>
                <a:defRPr/>
              </a:pPr>
              <a:t>‹#›</a:t>
            </a:fld>
            <a:endParaRPr lang="en-GB"/>
          </a:p>
        </p:txBody>
      </p:sp>
    </p:spTree>
    <p:extLst>
      <p:ext uri="{BB962C8B-B14F-4D97-AF65-F5344CB8AC3E}">
        <p14:creationId xmlns:p14="http://schemas.microsoft.com/office/powerpoint/2010/main" val="80066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9C16031-2EE5-43D6-88E5-D7E10D9D18EE}"/>
              </a:ext>
            </a:extLst>
          </p:cNvPr>
          <p:cNvSpPr>
            <a:spLocks noGrp="1"/>
          </p:cNvSpPr>
          <p:nvPr>
            <p:ph type="dt" sz="half" idx="10"/>
          </p:nvPr>
        </p:nvSpPr>
        <p:spPr/>
        <p:txBody>
          <a:bodyPr/>
          <a:lstStyle>
            <a:lvl1pPr>
              <a:defRPr/>
            </a:lvl1pPr>
          </a:lstStyle>
          <a:p>
            <a:pPr>
              <a:defRPr/>
            </a:pPr>
            <a:fld id="{61108FA9-3E55-491A-83D5-B2E0E41E8570}" type="datetimeFigureOut">
              <a:rPr lang="en-GB"/>
              <a:pPr>
                <a:defRPr/>
              </a:pPr>
              <a:t>30/09/2020</a:t>
            </a:fld>
            <a:endParaRPr lang="en-GB"/>
          </a:p>
        </p:txBody>
      </p:sp>
      <p:sp>
        <p:nvSpPr>
          <p:cNvPr id="6" name="Footer Placeholder 4">
            <a:extLst>
              <a:ext uri="{FF2B5EF4-FFF2-40B4-BE49-F238E27FC236}">
                <a16:creationId xmlns:a16="http://schemas.microsoft.com/office/drawing/2014/main" id="{EC3580B8-05E8-4136-99D9-85535E6A31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EDB2354-70CB-41A7-83E9-40CBBF1A565C}"/>
              </a:ext>
            </a:extLst>
          </p:cNvPr>
          <p:cNvSpPr>
            <a:spLocks noGrp="1"/>
          </p:cNvSpPr>
          <p:nvPr>
            <p:ph type="sldNum" sz="quarter" idx="12"/>
          </p:nvPr>
        </p:nvSpPr>
        <p:spPr/>
        <p:txBody>
          <a:bodyPr/>
          <a:lstStyle>
            <a:lvl1pPr>
              <a:defRPr/>
            </a:lvl1pPr>
          </a:lstStyle>
          <a:p>
            <a:pPr>
              <a:defRPr/>
            </a:pPr>
            <a:fld id="{DEFD0B65-E7CC-48FD-93F1-27EA2911B7CE}" type="slidenum">
              <a:rPr lang="en-GB"/>
              <a:pPr>
                <a:defRPr/>
              </a:pPr>
              <a:t>‹#›</a:t>
            </a:fld>
            <a:endParaRPr lang="en-GB"/>
          </a:p>
        </p:txBody>
      </p:sp>
    </p:spTree>
    <p:extLst>
      <p:ext uri="{BB962C8B-B14F-4D97-AF65-F5344CB8AC3E}">
        <p14:creationId xmlns:p14="http://schemas.microsoft.com/office/powerpoint/2010/main" val="249675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9EDB191-47F8-48D3-A244-45D6B47463BB}"/>
              </a:ext>
            </a:extLst>
          </p:cNvPr>
          <p:cNvSpPr>
            <a:spLocks noGrp="1"/>
          </p:cNvSpPr>
          <p:nvPr>
            <p:ph type="dt" sz="half" idx="10"/>
          </p:nvPr>
        </p:nvSpPr>
        <p:spPr/>
        <p:txBody>
          <a:bodyPr/>
          <a:lstStyle>
            <a:lvl1pPr>
              <a:defRPr/>
            </a:lvl1pPr>
          </a:lstStyle>
          <a:p>
            <a:pPr>
              <a:defRPr/>
            </a:pPr>
            <a:fld id="{C4F1D51D-BB18-4474-B3C5-18A0E757B12B}" type="datetimeFigureOut">
              <a:rPr lang="en-GB"/>
              <a:pPr>
                <a:defRPr/>
              </a:pPr>
              <a:t>30/09/2020</a:t>
            </a:fld>
            <a:endParaRPr lang="en-GB"/>
          </a:p>
        </p:txBody>
      </p:sp>
      <p:sp>
        <p:nvSpPr>
          <p:cNvPr id="8" name="Footer Placeholder 4">
            <a:extLst>
              <a:ext uri="{FF2B5EF4-FFF2-40B4-BE49-F238E27FC236}">
                <a16:creationId xmlns:a16="http://schemas.microsoft.com/office/drawing/2014/main" id="{FAACA22F-B6FE-40D6-A23B-F4076F44C86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697BC8D-65B0-4784-84CF-C1AAA435F848}"/>
              </a:ext>
            </a:extLst>
          </p:cNvPr>
          <p:cNvSpPr>
            <a:spLocks noGrp="1"/>
          </p:cNvSpPr>
          <p:nvPr>
            <p:ph type="sldNum" sz="quarter" idx="12"/>
          </p:nvPr>
        </p:nvSpPr>
        <p:spPr/>
        <p:txBody>
          <a:bodyPr/>
          <a:lstStyle>
            <a:lvl1pPr>
              <a:defRPr/>
            </a:lvl1pPr>
          </a:lstStyle>
          <a:p>
            <a:pPr>
              <a:defRPr/>
            </a:pPr>
            <a:fld id="{7D2FF28B-D29F-4988-B3DA-436D3925424E}" type="slidenum">
              <a:rPr lang="en-GB"/>
              <a:pPr>
                <a:defRPr/>
              </a:pPr>
              <a:t>‹#›</a:t>
            </a:fld>
            <a:endParaRPr lang="en-GB"/>
          </a:p>
        </p:txBody>
      </p:sp>
    </p:spTree>
    <p:extLst>
      <p:ext uri="{BB962C8B-B14F-4D97-AF65-F5344CB8AC3E}">
        <p14:creationId xmlns:p14="http://schemas.microsoft.com/office/powerpoint/2010/main" val="146855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4AC81DA-3553-48BB-BFAD-C4063F5FE8C5}"/>
              </a:ext>
            </a:extLst>
          </p:cNvPr>
          <p:cNvSpPr>
            <a:spLocks noGrp="1"/>
          </p:cNvSpPr>
          <p:nvPr>
            <p:ph type="dt" sz="half" idx="10"/>
          </p:nvPr>
        </p:nvSpPr>
        <p:spPr/>
        <p:txBody>
          <a:bodyPr/>
          <a:lstStyle>
            <a:lvl1pPr>
              <a:defRPr/>
            </a:lvl1pPr>
          </a:lstStyle>
          <a:p>
            <a:pPr>
              <a:defRPr/>
            </a:pPr>
            <a:fld id="{53087E42-B470-4684-92BA-0F34C1357D5B}" type="datetimeFigureOut">
              <a:rPr lang="en-GB"/>
              <a:pPr>
                <a:defRPr/>
              </a:pPr>
              <a:t>30/09/2020</a:t>
            </a:fld>
            <a:endParaRPr lang="en-GB"/>
          </a:p>
        </p:txBody>
      </p:sp>
      <p:sp>
        <p:nvSpPr>
          <p:cNvPr id="4" name="Footer Placeholder 4">
            <a:extLst>
              <a:ext uri="{FF2B5EF4-FFF2-40B4-BE49-F238E27FC236}">
                <a16:creationId xmlns:a16="http://schemas.microsoft.com/office/drawing/2014/main" id="{CF4979B2-1687-49F0-821D-BC5AFB42BB1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134047F-9BBD-42B1-8157-4739D39CBAC9}"/>
              </a:ext>
            </a:extLst>
          </p:cNvPr>
          <p:cNvSpPr>
            <a:spLocks noGrp="1"/>
          </p:cNvSpPr>
          <p:nvPr>
            <p:ph type="sldNum" sz="quarter" idx="12"/>
          </p:nvPr>
        </p:nvSpPr>
        <p:spPr/>
        <p:txBody>
          <a:bodyPr/>
          <a:lstStyle>
            <a:lvl1pPr>
              <a:defRPr/>
            </a:lvl1pPr>
          </a:lstStyle>
          <a:p>
            <a:pPr>
              <a:defRPr/>
            </a:pPr>
            <a:fld id="{9067CDD6-1890-47B9-AB82-809169CE2D89}" type="slidenum">
              <a:rPr lang="en-GB"/>
              <a:pPr>
                <a:defRPr/>
              </a:pPr>
              <a:t>‹#›</a:t>
            </a:fld>
            <a:endParaRPr lang="en-GB"/>
          </a:p>
        </p:txBody>
      </p:sp>
    </p:spTree>
    <p:extLst>
      <p:ext uri="{BB962C8B-B14F-4D97-AF65-F5344CB8AC3E}">
        <p14:creationId xmlns:p14="http://schemas.microsoft.com/office/powerpoint/2010/main" val="393369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5BB0E2A-7007-44BA-9499-E64BD743F552}"/>
              </a:ext>
            </a:extLst>
          </p:cNvPr>
          <p:cNvSpPr>
            <a:spLocks noGrp="1"/>
          </p:cNvSpPr>
          <p:nvPr>
            <p:ph type="dt" sz="half" idx="10"/>
          </p:nvPr>
        </p:nvSpPr>
        <p:spPr/>
        <p:txBody>
          <a:bodyPr/>
          <a:lstStyle>
            <a:lvl1pPr>
              <a:defRPr/>
            </a:lvl1pPr>
          </a:lstStyle>
          <a:p>
            <a:pPr>
              <a:defRPr/>
            </a:pPr>
            <a:fld id="{FEA6FBC2-1159-475D-BA08-C7BB51DCFF4D}" type="datetimeFigureOut">
              <a:rPr lang="en-GB"/>
              <a:pPr>
                <a:defRPr/>
              </a:pPr>
              <a:t>30/09/2020</a:t>
            </a:fld>
            <a:endParaRPr lang="en-GB"/>
          </a:p>
        </p:txBody>
      </p:sp>
      <p:sp>
        <p:nvSpPr>
          <p:cNvPr id="3" name="Footer Placeholder 4">
            <a:extLst>
              <a:ext uri="{FF2B5EF4-FFF2-40B4-BE49-F238E27FC236}">
                <a16:creationId xmlns:a16="http://schemas.microsoft.com/office/drawing/2014/main" id="{3E977D94-33E8-4287-A8C6-4164F1AAD4E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405751A-DA09-4E8D-BC59-B2B7783EAB34}"/>
              </a:ext>
            </a:extLst>
          </p:cNvPr>
          <p:cNvSpPr>
            <a:spLocks noGrp="1"/>
          </p:cNvSpPr>
          <p:nvPr>
            <p:ph type="sldNum" sz="quarter" idx="12"/>
          </p:nvPr>
        </p:nvSpPr>
        <p:spPr/>
        <p:txBody>
          <a:bodyPr/>
          <a:lstStyle>
            <a:lvl1pPr>
              <a:defRPr/>
            </a:lvl1pPr>
          </a:lstStyle>
          <a:p>
            <a:pPr>
              <a:defRPr/>
            </a:pPr>
            <a:fld id="{100CF0C6-E9DE-4337-938E-AC61EADBD67F}" type="slidenum">
              <a:rPr lang="en-GB"/>
              <a:pPr>
                <a:defRPr/>
              </a:pPr>
              <a:t>‹#›</a:t>
            </a:fld>
            <a:endParaRPr lang="en-GB"/>
          </a:p>
        </p:txBody>
      </p:sp>
    </p:spTree>
    <p:extLst>
      <p:ext uri="{BB962C8B-B14F-4D97-AF65-F5344CB8AC3E}">
        <p14:creationId xmlns:p14="http://schemas.microsoft.com/office/powerpoint/2010/main" val="61815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6DD63AD-2E30-4567-A789-31E47844AF7E}"/>
              </a:ext>
            </a:extLst>
          </p:cNvPr>
          <p:cNvSpPr>
            <a:spLocks noGrp="1"/>
          </p:cNvSpPr>
          <p:nvPr>
            <p:ph type="dt" sz="half" idx="10"/>
          </p:nvPr>
        </p:nvSpPr>
        <p:spPr/>
        <p:txBody>
          <a:bodyPr/>
          <a:lstStyle>
            <a:lvl1pPr>
              <a:defRPr/>
            </a:lvl1pPr>
          </a:lstStyle>
          <a:p>
            <a:pPr>
              <a:defRPr/>
            </a:pPr>
            <a:fld id="{AE9C4A71-3EB3-4FF4-ADCC-E5E379E17656}" type="datetimeFigureOut">
              <a:rPr lang="en-GB"/>
              <a:pPr>
                <a:defRPr/>
              </a:pPr>
              <a:t>30/09/2020</a:t>
            </a:fld>
            <a:endParaRPr lang="en-GB"/>
          </a:p>
        </p:txBody>
      </p:sp>
      <p:sp>
        <p:nvSpPr>
          <p:cNvPr id="6" name="Footer Placeholder 4">
            <a:extLst>
              <a:ext uri="{FF2B5EF4-FFF2-40B4-BE49-F238E27FC236}">
                <a16:creationId xmlns:a16="http://schemas.microsoft.com/office/drawing/2014/main" id="{B58F814F-0AEC-4E6D-8E8F-B6BAE7B1CF3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9AACA18-6ABB-474A-8CC6-5CD76ABEB2DD}"/>
              </a:ext>
            </a:extLst>
          </p:cNvPr>
          <p:cNvSpPr>
            <a:spLocks noGrp="1"/>
          </p:cNvSpPr>
          <p:nvPr>
            <p:ph type="sldNum" sz="quarter" idx="12"/>
          </p:nvPr>
        </p:nvSpPr>
        <p:spPr/>
        <p:txBody>
          <a:bodyPr/>
          <a:lstStyle>
            <a:lvl1pPr>
              <a:defRPr/>
            </a:lvl1pPr>
          </a:lstStyle>
          <a:p>
            <a:pPr>
              <a:defRPr/>
            </a:pPr>
            <a:fld id="{BA5C107F-1658-4372-A697-199683559300}" type="slidenum">
              <a:rPr lang="en-GB"/>
              <a:pPr>
                <a:defRPr/>
              </a:pPr>
              <a:t>‹#›</a:t>
            </a:fld>
            <a:endParaRPr lang="en-GB"/>
          </a:p>
        </p:txBody>
      </p:sp>
    </p:spTree>
    <p:extLst>
      <p:ext uri="{BB962C8B-B14F-4D97-AF65-F5344CB8AC3E}">
        <p14:creationId xmlns:p14="http://schemas.microsoft.com/office/powerpoint/2010/main" val="85114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19BFEF-8BA7-48CA-A4CC-9072EB01CE32}"/>
              </a:ext>
            </a:extLst>
          </p:cNvPr>
          <p:cNvSpPr>
            <a:spLocks noGrp="1"/>
          </p:cNvSpPr>
          <p:nvPr>
            <p:ph type="dt" sz="half" idx="10"/>
          </p:nvPr>
        </p:nvSpPr>
        <p:spPr/>
        <p:txBody>
          <a:bodyPr/>
          <a:lstStyle>
            <a:lvl1pPr>
              <a:defRPr/>
            </a:lvl1pPr>
          </a:lstStyle>
          <a:p>
            <a:pPr>
              <a:defRPr/>
            </a:pPr>
            <a:fld id="{934F2D06-CE6A-4AD1-A508-67D37460E42E}" type="datetimeFigureOut">
              <a:rPr lang="en-GB"/>
              <a:pPr>
                <a:defRPr/>
              </a:pPr>
              <a:t>30/09/2020</a:t>
            </a:fld>
            <a:endParaRPr lang="en-GB"/>
          </a:p>
        </p:txBody>
      </p:sp>
      <p:sp>
        <p:nvSpPr>
          <p:cNvPr id="6" name="Footer Placeholder 4">
            <a:extLst>
              <a:ext uri="{FF2B5EF4-FFF2-40B4-BE49-F238E27FC236}">
                <a16:creationId xmlns:a16="http://schemas.microsoft.com/office/drawing/2014/main" id="{4C7B65E2-5843-415C-AB8D-CCD8E7AB6A5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1DD1720-9812-41FB-A856-BD8258197C9C}"/>
              </a:ext>
            </a:extLst>
          </p:cNvPr>
          <p:cNvSpPr>
            <a:spLocks noGrp="1"/>
          </p:cNvSpPr>
          <p:nvPr>
            <p:ph type="sldNum" sz="quarter" idx="12"/>
          </p:nvPr>
        </p:nvSpPr>
        <p:spPr/>
        <p:txBody>
          <a:bodyPr/>
          <a:lstStyle>
            <a:lvl1pPr>
              <a:defRPr/>
            </a:lvl1pPr>
          </a:lstStyle>
          <a:p>
            <a:pPr>
              <a:defRPr/>
            </a:pPr>
            <a:fld id="{7543A175-5808-492D-A4EB-2B1D79D88D64}" type="slidenum">
              <a:rPr lang="en-GB"/>
              <a:pPr>
                <a:defRPr/>
              </a:pPr>
              <a:t>‹#›</a:t>
            </a:fld>
            <a:endParaRPr lang="en-GB"/>
          </a:p>
        </p:txBody>
      </p:sp>
    </p:spTree>
    <p:extLst>
      <p:ext uri="{BB962C8B-B14F-4D97-AF65-F5344CB8AC3E}">
        <p14:creationId xmlns:p14="http://schemas.microsoft.com/office/powerpoint/2010/main" val="329806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592283-F17D-4418-8C1C-FB429B020A2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0961D6B-4FC6-4290-8569-495E62DE051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7834CAA-F438-4B35-8BB0-D72D15973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47BC540-E895-4182-939C-FB41EEC3BF0A}" type="datetimeFigureOut">
              <a:rPr lang="en-GB"/>
              <a:pPr>
                <a:defRPr/>
              </a:pPr>
              <a:t>30/09/2020</a:t>
            </a:fld>
            <a:endParaRPr lang="en-GB"/>
          </a:p>
        </p:txBody>
      </p:sp>
      <p:sp>
        <p:nvSpPr>
          <p:cNvPr id="5" name="Footer Placeholder 4">
            <a:extLst>
              <a:ext uri="{FF2B5EF4-FFF2-40B4-BE49-F238E27FC236}">
                <a16:creationId xmlns:a16="http://schemas.microsoft.com/office/drawing/2014/main" id="{BCAFD1A1-7A8C-45A9-BCEA-FCEBD5A58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C15E9F4-EE61-40C5-96AF-7554ACAEB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E970577-D62C-4A6C-838F-E16A2CA880D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EF848-BB15-451B-8241-B56AB8656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
            <a:ext cx="12192000" cy="6856781"/>
          </a:xfrm>
          <a:prstGeom prst="rect">
            <a:avLst/>
          </a:prstGeom>
        </p:spPr>
      </p:pic>
      <p:sp>
        <p:nvSpPr>
          <p:cNvPr id="3075" name="TextBox 15">
            <a:extLst>
              <a:ext uri="{FF2B5EF4-FFF2-40B4-BE49-F238E27FC236}">
                <a16:creationId xmlns:a16="http://schemas.microsoft.com/office/drawing/2014/main" id="{81359BCA-3A31-49EF-9505-B8687DB1D857}"/>
              </a:ext>
            </a:extLst>
          </p:cNvPr>
          <p:cNvSpPr txBox="1">
            <a:spLocks noChangeArrowheads="1"/>
          </p:cNvSpPr>
          <p:nvPr/>
        </p:nvSpPr>
        <p:spPr bwMode="auto">
          <a:xfrm>
            <a:off x="115888" y="3175"/>
            <a:ext cx="8142287"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6000" dirty="0">
                <a:solidFill>
                  <a:schemeClr val="bg1"/>
                </a:solidFill>
                <a:latin typeface="Arial Black" panose="020B0A04020102020204" pitchFamily="34" charset="0"/>
              </a:rPr>
              <a:t>Circular Economy </a:t>
            </a:r>
          </a:p>
          <a:p>
            <a:pPr eaLnBrk="1" hangingPunct="1"/>
            <a:r>
              <a:rPr lang="en-GB" altLang="en-US" sz="4800" dirty="0">
                <a:solidFill>
                  <a:schemeClr val="bg1"/>
                </a:solidFill>
                <a:latin typeface="Arial" panose="020B0604020202020204" pitchFamily="34" charset="0"/>
                <a:cs typeface="Arial" panose="020B0604020202020204" pitchFamily="34" charset="0"/>
              </a:rPr>
              <a:t>&amp; the Construction </a:t>
            </a:r>
          </a:p>
          <a:p>
            <a:pPr eaLnBrk="1" hangingPunct="1"/>
            <a:r>
              <a:rPr lang="en-GB" altLang="en-US" sz="4800" dirty="0">
                <a:solidFill>
                  <a:schemeClr val="bg1"/>
                </a:solidFill>
                <a:latin typeface="Arial" panose="020B0604020202020204" pitchFamily="34" charset="0"/>
                <a:cs typeface="Arial" panose="020B0604020202020204" pitchFamily="34" charset="0"/>
              </a:rPr>
              <a:t>Sector</a:t>
            </a:r>
          </a:p>
        </p:txBody>
      </p:sp>
      <p:pic>
        <p:nvPicPr>
          <p:cNvPr id="3076" name="Picture 6">
            <a:extLst>
              <a:ext uri="{FF2B5EF4-FFF2-40B4-BE49-F238E27FC236}">
                <a16:creationId xmlns:a16="http://schemas.microsoft.com/office/drawing/2014/main" id="{79A34D07-0635-403B-A0A8-559F08F9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6162675"/>
            <a:ext cx="24542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a:extLst>
              <a:ext uri="{FF2B5EF4-FFF2-40B4-BE49-F238E27FC236}">
                <a16:creationId xmlns:a16="http://schemas.microsoft.com/office/drawing/2014/main" id="{64A6BA9F-040C-4F9F-9C9C-453C6B883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187" y="6162675"/>
            <a:ext cx="12255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a:extLst>
              <a:ext uri="{FF2B5EF4-FFF2-40B4-BE49-F238E27FC236}">
                <a16:creationId xmlns:a16="http://schemas.microsoft.com/office/drawing/2014/main" id="{900D2E40-C502-437F-AFA5-82F5D9939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234" y="6159414"/>
            <a:ext cx="7731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49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8339-2774-40E8-A324-E01E215BA88A}"/>
              </a:ext>
            </a:extLst>
          </p:cNvPr>
          <p:cNvSpPr>
            <a:spLocks noGrp="1"/>
          </p:cNvSpPr>
          <p:nvPr>
            <p:ph type="title"/>
          </p:nvPr>
        </p:nvSpPr>
        <p:spPr/>
        <p:txBody>
          <a:bodyPr/>
          <a:lstStyle/>
          <a:p>
            <a:r>
              <a:rPr lang="en-GB" dirty="0"/>
              <a:t>Site Waste Management Plans</a:t>
            </a:r>
          </a:p>
        </p:txBody>
      </p:sp>
      <p:sp>
        <p:nvSpPr>
          <p:cNvPr id="3" name="Content Placeholder 2">
            <a:extLst>
              <a:ext uri="{FF2B5EF4-FFF2-40B4-BE49-F238E27FC236}">
                <a16:creationId xmlns:a16="http://schemas.microsoft.com/office/drawing/2014/main" id="{B1598AA4-E194-4D22-B5B8-15A90A5517E0}"/>
              </a:ext>
            </a:extLst>
          </p:cNvPr>
          <p:cNvSpPr>
            <a:spLocks noGrp="1"/>
          </p:cNvSpPr>
          <p:nvPr>
            <p:ph idx="1"/>
          </p:nvPr>
        </p:nvSpPr>
        <p:spPr>
          <a:xfrm>
            <a:off x="198588" y="2020653"/>
            <a:ext cx="4643043" cy="2270471"/>
          </a:xfrm>
        </p:spPr>
        <p:txBody>
          <a:bodyPr/>
          <a:lstStyle/>
          <a:p>
            <a:pPr marL="363538" indent="-363538"/>
            <a:r>
              <a:rPr lang="en-GB" dirty="0"/>
              <a:t>Zero Waste Scotland makes available a SWMP Lite tool</a:t>
            </a:r>
          </a:p>
          <a:p>
            <a:pPr marL="820738" lvl="2" indent="-363538"/>
            <a:r>
              <a:rPr lang="en-GB" dirty="0"/>
              <a:t>Excel based</a:t>
            </a:r>
          </a:p>
          <a:p>
            <a:pPr marL="363538" indent="-363538"/>
            <a:r>
              <a:rPr lang="en-GB" dirty="0"/>
              <a:t>BRE has also produce web-based Smart Waste</a:t>
            </a:r>
          </a:p>
        </p:txBody>
      </p:sp>
      <p:pic>
        <p:nvPicPr>
          <p:cNvPr id="4" name="Picture 3">
            <a:extLst>
              <a:ext uri="{FF2B5EF4-FFF2-40B4-BE49-F238E27FC236}">
                <a16:creationId xmlns:a16="http://schemas.microsoft.com/office/drawing/2014/main" id="{B803111F-34B3-4941-92A6-58E95DD91D3B}"/>
              </a:ext>
            </a:extLst>
          </p:cNvPr>
          <p:cNvPicPr>
            <a:picLocks noChangeAspect="1"/>
          </p:cNvPicPr>
          <p:nvPr/>
        </p:nvPicPr>
        <p:blipFill>
          <a:blip r:embed="rId3"/>
          <a:stretch>
            <a:fillRect/>
          </a:stretch>
        </p:blipFill>
        <p:spPr>
          <a:xfrm>
            <a:off x="5013813" y="1980243"/>
            <a:ext cx="7178187" cy="2599921"/>
          </a:xfrm>
          <a:prstGeom prst="rect">
            <a:avLst/>
          </a:prstGeom>
        </p:spPr>
      </p:pic>
      <p:pic>
        <p:nvPicPr>
          <p:cNvPr id="6" name="Picture 5">
            <a:extLst>
              <a:ext uri="{FF2B5EF4-FFF2-40B4-BE49-F238E27FC236}">
                <a16:creationId xmlns:a16="http://schemas.microsoft.com/office/drawing/2014/main" id="{0B35BA26-9DD6-4710-9198-259B4C9CCF8D}"/>
              </a:ext>
            </a:extLst>
          </p:cNvPr>
          <p:cNvPicPr>
            <a:picLocks noChangeAspect="1"/>
          </p:cNvPicPr>
          <p:nvPr/>
        </p:nvPicPr>
        <p:blipFill>
          <a:blip r:embed="rId4"/>
          <a:stretch>
            <a:fillRect/>
          </a:stretch>
        </p:blipFill>
        <p:spPr>
          <a:xfrm>
            <a:off x="785446" y="4877757"/>
            <a:ext cx="10972800" cy="752475"/>
          </a:xfrm>
          <a:prstGeom prst="rect">
            <a:avLst/>
          </a:prstGeom>
        </p:spPr>
      </p:pic>
    </p:spTree>
    <p:extLst>
      <p:ext uri="{BB962C8B-B14F-4D97-AF65-F5344CB8AC3E}">
        <p14:creationId xmlns:p14="http://schemas.microsoft.com/office/powerpoint/2010/main" val="363085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4B0B-FACA-4B10-B766-83936C87D366}"/>
              </a:ext>
            </a:extLst>
          </p:cNvPr>
          <p:cNvSpPr>
            <a:spLocks noGrp="1"/>
          </p:cNvSpPr>
          <p:nvPr>
            <p:ph type="title"/>
          </p:nvPr>
        </p:nvSpPr>
        <p:spPr/>
        <p:txBody>
          <a:bodyPr/>
          <a:lstStyle/>
          <a:p>
            <a:r>
              <a:rPr lang="en-GB" dirty="0"/>
              <a:t>Site Waste Management Plans</a:t>
            </a:r>
          </a:p>
        </p:txBody>
      </p:sp>
      <p:sp>
        <p:nvSpPr>
          <p:cNvPr id="3" name="Content Placeholder 2">
            <a:extLst>
              <a:ext uri="{FF2B5EF4-FFF2-40B4-BE49-F238E27FC236}">
                <a16:creationId xmlns:a16="http://schemas.microsoft.com/office/drawing/2014/main" id="{44B9A325-1DD6-4367-9390-6CC9F8EDE1B1}"/>
              </a:ext>
            </a:extLst>
          </p:cNvPr>
          <p:cNvSpPr>
            <a:spLocks noGrp="1"/>
          </p:cNvSpPr>
          <p:nvPr>
            <p:ph idx="1"/>
          </p:nvPr>
        </p:nvSpPr>
        <p:spPr>
          <a:xfrm>
            <a:off x="210312" y="1892807"/>
            <a:ext cx="6940765" cy="4018979"/>
          </a:xfrm>
        </p:spPr>
        <p:txBody>
          <a:bodyPr/>
          <a:lstStyle/>
          <a:p>
            <a:r>
              <a:rPr lang="en-GB" b="1" dirty="0"/>
              <a:t>Task:  </a:t>
            </a:r>
            <a:r>
              <a:rPr lang="en-GB" dirty="0"/>
              <a:t>Who is best placed to managed the SWMP and who needs to supply information to main the records</a:t>
            </a:r>
          </a:p>
        </p:txBody>
      </p:sp>
    </p:spTree>
    <p:extLst>
      <p:ext uri="{BB962C8B-B14F-4D97-AF65-F5344CB8AC3E}">
        <p14:creationId xmlns:p14="http://schemas.microsoft.com/office/powerpoint/2010/main" val="26270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BC7E-E539-4649-A73E-0FE518F30562}"/>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62B7D69B-B069-4CDC-AEAE-190A0A9D93CA}"/>
              </a:ext>
            </a:extLst>
          </p:cNvPr>
          <p:cNvSpPr>
            <a:spLocks noGrp="1"/>
          </p:cNvSpPr>
          <p:nvPr>
            <p:ph idx="1"/>
          </p:nvPr>
        </p:nvSpPr>
        <p:spPr>
          <a:xfrm>
            <a:off x="210312" y="1892807"/>
            <a:ext cx="6729750" cy="4018979"/>
          </a:xfrm>
        </p:spPr>
        <p:txBody>
          <a:bodyPr/>
          <a:lstStyle/>
          <a:p>
            <a:r>
              <a:rPr lang="en-GB" dirty="0"/>
              <a:t>Early intervention and planning will help all stakeholders engage in waste reduction</a:t>
            </a:r>
          </a:p>
          <a:p>
            <a:endParaRPr lang="en-GB" dirty="0"/>
          </a:p>
          <a:p>
            <a:r>
              <a:rPr lang="en-GB" dirty="0"/>
              <a:t>Procurement – contract conditions, clearly defined, allow targets to be set and reported</a:t>
            </a:r>
          </a:p>
          <a:p>
            <a:endParaRPr lang="en-GB" dirty="0"/>
          </a:p>
          <a:p>
            <a:r>
              <a:rPr lang="en-GB" dirty="0"/>
              <a:t>Site Waste Management Plans provide the reporting structure to measure waste performance across the site.</a:t>
            </a:r>
          </a:p>
        </p:txBody>
      </p:sp>
      <p:pic>
        <p:nvPicPr>
          <p:cNvPr id="5" name="Picture 4" descr="A picture containing indoor, sitting, ground, sky&#10;&#10;Description automatically generated">
            <a:extLst>
              <a:ext uri="{FF2B5EF4-FFF2-40B4-BE49-F238E27FC236}">
                <a16:creationId xmlns:a16="http://schemas.microsoft.com/office/drawing/2014/main" id="{CEC87D33-8E72-405A-AF8E-48E771F5D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577" y="0"/>
            <a:ext cx="4850423" cy="3233615"/>
          </a:xfrm>
          <a:prstGeom prst="rect">
            <a:avLst/>
          </a:prstGeom>
        </p:spPr>
      </p:pic>
    </p:spTree>
    <p:extLst>
      <p:ext uri="{BB962C8B-B14F-4D97-AF65-F5344CB8AC3E}">
        <p14:creationId xmlns:p14="http://schemas.microsoft.com/office/powerpoint/2010/main" val="157173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2D45-86AE-493A-863A-181FC7CF538C}"/>
              </a:ext>
            </a:extLst>
          </p:cNvPr>
          <p:cNvSpPr>
            <a:spLocks noGrp="1"/>
          </p:cNvSpPr>
          <p:nvPr>
            <p:ph type="title"/>
          </p:nvPr>
        </p:nvSpPr>
        <p:spPr>
          <a:xfrm>
            <a:off x="70104" y="108458"/>
            <a:ext cx="11396966" cy="1325563"/>
          </a:xfrm>
        </p:spPr>
        <p:txBody>
          <a:bodyPr/>
          <a:lstStyle/>
          <a:p>
            <a:r>
              <a:rPr lang="en-GB" dirty="0"/>
              <a:t>Workshop 2 – Procurement and Site Waste Management Plans</a:t>
            </a:r>
          </a:p>
        </p:txBody>
      </p:sp>
      <p:sp>
        <p:nvSpPr>
          <p:cNvPr id="3" name="Content Placeholder 2">
            <a:extLst>
              <a:ext uri="{FF2B5EF4-FFF2-40B4-BE49-F238E27FC236}">
                <a16:creationId xmlns:a16="http://schemas.microsoft.com/office/drawing/2014/main" id="{37B538C7-8675-4183-84FE-CEFB1DA1DCF5}"/>
              </a:ext>
            </a:extLst>
          </p:cNvPr>
          <p:cNvSpPr>
            <a:spLocks noGrp="1"/>
          </p:cNvSpPr>
          <p:nvPr>
            <p:ph idx="1"/>
          </p:nvPr>
        </p:nvSpPr>
        <p:spPr>
          <a:xfrm>
            <a:off x="173241" y="1522105"/>
            <a:ext cx="9279678" cy="4018979"/>
          </a:xfrm>
        </p:spPr>
        <p:txBody>
          <a:bodyPr/>
          <a:lstStyle/>
          <a:p>
            <a:pPr marL="0" indent="0">
              <a:buNone/>
            </a:pPr>
            <a:r>
              <a:rPr lang="en-GB" b="1" cap="small" dirty="0"/>
              <a:t>The benefits of reduce, reuse, recycle</a:t>
            </a:r>
          </a:p>
          <a:p>
            <a:pPr marL="0" indent="0">
              <a:buNone/>
            </a:pPr>
            <a:endParaRPr lang="en-GB" b="1" dirty="0"/>
          </a:p>
          <a:p>
            <a:r>
              <a:rPr lang="en-GB" b="1" dirty="0"/>
              <a:t>Higher standards of performance </a:t>
            </a:r>
            <a:r>
              <a:rPr lang="en-GB" dirty="0"/>
              <a:t>- While not mandatory, some clients and planning authorities promote the value of sustainable construction initiatives such as </a:t>
            </a:r>
            <a:r>
              <a:rPr lang="en-GB" b="1" dirty="0"/>
              <a:t>BREEAM</a:t>
            </a:r>
          </a:p>
          <a:p>
            <a:endParaRPr lang="en-GB" dirty="0"/>
          </a:p>
          <a:p>
            <a:r>
              <a:rPr lang="en-GB" b="1" dirty="0"/>
              <a:t>Financial</a:t>
            </a:r>
            <a:r>
              <a:rPr lang="en-GB" dirty="0"/>
              <a:t> - Landfilling waste can cost over £100 per tonne</a:t>
            </a:r>
          </a:p>
          <a:p>
            <a:endParaRPr lang="en-GB" dirty="0"/>
          </a:p>
          <a:p>
            <a:r>
              <a:rPr lang="en-GB" b="1" dirty="0"/>
              <a:t>Good management practices </a:t>
            </a:r>
            <a:r>
              <a:rPr lang="en-GB" dirty="0"/>
              <a:t>– any development paying attention to waste management is likely to be managing all other aspects of the business well</a:t>
            </a:r>
          </a:p>
          <a:p>
            <a:endParaRPr lang="en-GB" dirty="0"/>
          </a:p>
          <a:p>
            <a:pPr marL="0" indent="0">
              <a:buNone/>
            </a:pPr>
            <a:endParaRPr lang="en-GB" dirty="0"/>
          </a:p>
          <a:p>
            <a:endParaRPr lang="en-GB" dirty="0"/>
          </a:p>
          <a:p>
            <a:endParaRPr lang="en-GB" dirty="0"/>
          </a:p>
          <a:p>
            <a:endParaRPr lang="en-GB" dirty="0"/>
          </a:p>
          <a:p>
            <a:endParaRPr lang="en-GB" dirty="0"/>
          </a:p>
          <a:p>
            <a:pPr marL="457200" lvl="1" indent="0">
              <a:buNone/>
            </a:pPr>
            <a:r>
              <a:rPr lang="en-GB" dirty="0" err="1"/>
              <a:t>nitiatives</a:t>
            </a:r>
            <a:r>
              <a:rPr lang="en-GB" dirty="0"/>
              <a:t> recognise the importance of Benefits</a:t>
            </a:r>
          </a:p>
          <a:p>
            <a:endParaRPr lang="en-GB" dirty="0"/>
          </a:p>
          <a:p>
            <a:endParaRPr lang="en-GB" dirty="0"/>
          </a:p>
          <a:p>
            <a:endParaRPr lang="en-GB" dirty="0"/>
          </a:p>
          <a:p>
            <a:pPr lvl="1"/>
            <a:r>
              <a:rPr lang="en-GB" dirty="0" err="1"/>
              <a:t>Breeam</a:t>
            </a:r>
            <a:endParaRPr lang="en-GB" dirty="0"/>
          </a:p>
          <a:p>
            <a:pPr lvl="1"/>
            <a:r>
              <a:rPr lang="en-GB" dirty="0"/>
              <a:t>Code for Sustainable housing</a:t>
            </a:r>
          </a:p>
          <a:p>
            <a:r>
              <a:rPr lang="en-GB" dirty="0"/>
              <a:t>Evidence of savings</a:t>
            </a:r>
          </a:p>
          <a:p>
            <a:endParaRPr lang="en-GB" dirty="0"/>
          </a:p>
          <a:p>
            <a:r>
              <a:rPr lang="en-GB" dirty="0"/>
              <a:t>What it is</a:t>
            </a:r>
          </a:p>
        </p:txBody>
      </p:sp>
      <p:pic>
        <p:nvPicPr>
          <p:cNvPr id="5" name="Picture 4" descr="A close up of a cage&#10;&#10;Description automatically generated">
            <a:extLst>
              <a:ext uri="{FF2B5EF4-FFF2-40B4-BE49-F238E27FC236}">
                <a16:creationId xmlns:a16="http://schemas.microsoft.com/office/drawing/2014/main" id="{9427A18D-B13F-428F-8F77-5FC64E312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270" y="1434021"/>
            <a:ext cx="2553730" cy="4566504"/>
          </a:xfrm>
          <a:prstGeom prst="rect">
            <a:avLst/>
          </a:prstGeom>
        </p:spPr>
      </p:pic>
    </p:spTree>
    <p:extLst>
      <p:ext uri="{BB962C8B-B14F-4D97-AF65-F5344CB8AC3E}">
        <p14:creationId xmlns:p14="http://schemas.microsoft.com/office/powerpoint/2010/main" val="3180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B19B-02E5-4414-A4C9-1540B2366A59}"/>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212F45C5-60BA-4404-9688-02D334401B99}"/>
              </a:ext>
            </a:extLst>
          </p:cNvPr>
          <p:cNvSpPr>
            <a:spLocks noGrp="1"/>
          </p:cNvSpPr>
          <p:nvPr>
            <p:ph idx="1"/>
          </p:nvPr>
        </p:nvSpPr>
        <p:spPr>
          <a:xfrm>
            <a:off x="210312" y="1434021"/>
            <a:ext cx="8093429" cy="4477765"/>
          </a:xfrm>
        </p:spPr>
        <p:txBody>
          <a:bodyPr/>
          <a:lstStyle/>
          <a:p>
            <a:pPr marL="0" indent="0">
              <a:buNone/>
            </a:pPr>
            <a:r>
              <a:rPr lang="en-GB" dirty="0"/>
              <a:t>This Workshop looks at two tools that can be used to promote reduce, reuse, recycle on the construction site:</a:t>
            </a:r>
          </a:p>
          <a:p>
            <a:pPr marL="0" indent="0">
              <a:buNone/>
            </a:pPr>
            <a:endParaRPr lang="en-GB" dirty="0"/>
          </a:p>
          <a:p>
            <a:r>
              <a:rPr lang="en-GB" b="1" dirty="0"/>
              <a:t>Procurement</a:t>
            </a:r>
            <a:r>
              <a:rPr lang="en-GB" dirty="0"/>
              <a:t> – occurs early in the contract at a time when a clients requirements are set out – an opportunity to build in environmental performance requirements</a:t>
            </a:r>
          </a:p>
          <a:p>
            <a:endParaRPr lang="en-GB" dirty="0"/>
          </a:p>
          <a:p>
            <a:r>
              <a:rPr lang="en-GB" b="1" dirty="0"/>
              <a:t>Site Waste Management Plans </a:t>
            </a:r>
            <a:r>
              <a:rPr lang="en-GB" dirty="0"/>
              <a:t>– A documented approach to measuring and reporting on waste movement throughout the build.</a:t>
            </a:r>
          </a:p>
        </p:txBody>
      </p:sp>
      <p:pic>
        <p:nvPicPr>
          <p:cNvPr id="5" name="Picture 4" descr="A yellow toy truck sitting on top of a dirt field&#10;&#10;Description automatically generated">
            <a:extLst>
              <a:ext uri="{FF2B5EF4-FFF2-40B4-BE49-F238E27FC236}">
                <a16:creationId xmlns:a16="http://schemas.microsoft.com/office/drawing/2014/main" id="{FE0CF3B1-750F-4313-8882-84D5CA5E0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741" y="0"/>
            <a:ext cx="3888259" cy="3486347"/>
          </a:xfrm>
          <a:prstGeom prst="rect">
            <a:avLst/>
          </a:prstGeom>
        </p:spPr>
      </p:pic>
    </p:spTree>
    <p:extLst>
      <p:ext uri="{BB962C8B-B14F-4D97-AF65-F5344CB8AC3E}">
        <p14:creationId xmlns:p14="http://schemas.microsoft.com/office/powerpoint/2010/main" val="245840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F350-18ED-4320-A9EA-D7EA063997CC}"/>
              </a:ext>
            </a:extLst>
          </p:cNvPr>
          <p:cNvSpPr>
            <a:spLocks noGrp="1"/>
          </p:cNvSpPr>
          <p:nvPr>
            <p:ph type="title"/>
          </p:nvPr>
        </p:nvSpPr>
        <p:spPr/>
        <p:txBody>
          <a:bodyPr/>
          <a:lstStyle/>
          <a:p>
            <a:r>
              <a:rPr lang="en-GB" dirty="0"/>
              <a:t>Procurement</a:t>
            </a:r>
          </a:p>
        </p:txBody>
      </p:sp>
      <p:sp>
        <p:nvSpPr>
          <p:cNvPr id="3" name="Content Placeholder 2">
            <a:extLst>
              <a:ext uri="{FF2B5EF4-FFF2-40B4-BE49-F238E27FC236}">
                <a16:creationId xmlns:a16="http://schemas.microsoft.com/office/drawing/2014/main" id="{8DC64AA4-59FB-46A1-AD44-20A79C32A8A3}"/>
              </a:ext>
            </a:extLst>
          </p:cNvPr>
          <p:cNvSpPr>
            <a:spLocks noGrp="1"/>
          </p:cNvSpPr>
          <p:nvPr>
            <p:ph idx="1"/>
          </p:nvPr>
        </p:nvSpPr>
        <p:spPr>
          <a:xfrm>
            <a:off x="210312" y="1334531"/>
            <a:ext cx="6598261" cy="3768810"/>
          </a:xfrm>
        </p:spPr>
        <p:txBody>
          <a:bodyPr/>
          <a:lstStyle/>
          <a:p>
            <a:pPr marL="0" indent="0">
              <a:buNone/>
            </a:pPr>
            <a:r>
              <a:rPr lang="en-GB" dirty="0"/>
              <a:t>Procurement – or </a:t>
            </a:r>
            <a:r>
              <a:rPr lang="en-GB" b="1" dirty="0"/>
              <a:t>working with the supply chain </a:t>
            </a:r>
            <a:r>
              <a:rPr lang="en-GB" dirty="0"/>
              <a:t>– is one of the key Circular Economy business models identified by Accenture.</a:t>
            </a:r>
          </a:p>
          <a:p>
            <a:r>
              <a:rPr lang="en-GB" dirty="0"/>
              <a:t>an opportunity to drive waste management performance</a:t>
            </a:r>
          </a:p>
          <a:p>
            <a:r>
              <a:rPr lang="en-GB" dirty="0"/>
              <a:t>occurs early in the project</a:t>
            </a:r>
          </a:p>
          <a:p>
            <a:r>
              <a:rPr lang="en-GB" dirty="0"/>
              <a:t>often a one-off opportunity</a:t>
            </a:r>
          </a:p>
          <a:p>
            <a:pPr marL="0" indent="0">
              <a:buNone/>
            </a:pPr>
            <a:endParaRPr lang="en-GB" dirty="0"/>
          </a:p>
          <a:p>
            <a:pPr marL="0" indent="0">
              <a:buNone/>
            </a:pPr>
            <a:r>
              <a:rPr lang="en-GB" dirty="0"/>
              <a:t>Set </a:t>
            </a:r>
            <a:r>
              <a:rPr lang="en-GB" b="1" dirty="0"/>
              <a:t>Key Performance Indicators </a:t>
            </a:r>
            <a:r>
              <a:rPr lang="en-GB" dirty="0"/>
              <a:t>(KPIs) that can be incorporated into the contract</a:t>
            </a:r>
          </a:p>
          <a:p>
            <a:endParaRPr lang="en-GB" dirty="0"/>
          </a:p>
        </p:txBody>
      </p:sp>
      <p:pic>
        <p:nvPicPr>
          <p:cNvPr id="5" name="Picture 4" descr="A brick wall&#10;&#10;Description automatically generated">
            <a:extLst>
              <a:ext uri="{FF2B5EF4-FFF2-40B4-BE49-F238E27FC236}">
                <a16:creationId xmlns:a16="http://schemas.microsoft.com/office/drawing/2014/main" id="{9A5C7547-AB6F-4E5D-B29F-5B2EAF2AB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664" y="108458"/>
            <a:ext cx="4133336" cy="2755557"/>
          </a:xfrm>
          <a:prstGeom prst="rect">
            <a:avLst/>
          </a:prstGeom>
        </p:spPr>
      </p:pic>
      <p:pic>
        <p:nvPicPr>
          <p:cNvPr id="7" name="Picture 6" descr="A person sitting at a table using a computer&#10;&#10;Description automatically generated">
            <a:extLst>
              <a:ext uri="{FF2B5EF4-FFF2-40B4-BE49-F238E27FC236}">
                <a16:creationId xmlns:a16="http://schemas.microsoft.com/office/drawing/2014/main" id="{04C78627-8FB9-4B15-ADC6-BAEA191D1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818" y="2245380"/>
            <a:ext cx="4128175" cy="2755557"/>
          </a:xfrm>
          <a:prstGeom prst="rect">
            <a:avLst/>
          </a:prstGeom>
        </p:spPr>
      </p:pic>
      <p:sp>
        <p:nvSpPr>
          <p:cNvPr id="8" name="Content Placeholder 2">
            <a:extLst>
              <a:ext uri="{FF2B5EF4-FFF2-40B4-BE49-F238E27FC236}">
                <a16:creationId xmlns:a16="http://schemas.microsoft.com/office/drawing/2014/main" id="{EEB49592-3CD8-4190-A715-0E1578B2455F}"/>
              </a:ext>
            </a:extLst>
          </p:cNvPr>
          <p:cNvSpPr txBox="1">
            <a:spLocks/>
          </p:cNvSpPr>
          <p:nvPr/>
        </p:nvSpPr>
        <p:spPr bwMode="auto">
          <a:xfrm>
            <a:off x="222561" y="5235178"/>
            <a:ext cx="11046183" cy="8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Task – In your group, set out what requirements or types of KPIs you might use in a tender document</a:t>
            </a:r>
          </a:p>
        </p:txBody>
      </p:sp>
    </p:spTree>
    <p:extLst>
      <p:ext uri="{BB962C8B-B14F-4D97-AF65-F5344CB8AC3E}">
        <p14:creationId xmlns:p14="http://schemas.microsoft.com/office/powerpoint/2010/main" val="3825920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13EC-6F98-4243-A3A2-04CCD855D78E}"/>
              </a:ext>
            </a:extLst>
          </p:cNvPr>
          <p:cNvSpPr>
            <a:spLocks noGrp="1"/>
          </p:cNvSpPr>
          <p:nvPr>
            <p:ph type="title"/>
          </p:nvPr>
        </p:nvSpPr>
        <p:spPr/>
        <p:txBody>
          <a:bodyPr/>
          <a:lstStyle/>
          <a:p>
            <a:r>
              <a:rPr lang="en-GB" dirty="0"/>
              <a:t>Possible Procurement KPIs</a:t>
            </a:r>
          </a:p>
        </p:txBody>
      </p:sp>
      <p:pic>
        <p:nvPicPr>
          <p:cNvPr id="5" name="Content Placeholder 4">
            <a:extLst>
              <a:ext uri="{FF2B5EF4-FFF2-40B4-BE49-F238E27FC236}">
                <a16:creationId xmlns:a16="http://schemas.microsoft.com/office/drawing/2014/main" id="{94C8A06F-CF0A-48CE-9B76-5AF844AD5F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48780" y="1805803"/>
            <a:ext cx="5243219" cy="3482371"/>
          </a:xfrm>
        </p:spPr>
      </p:pic>
      <p:sp>
        <p:nvSpPr>
          <p:cNvPr id="6" name="Content Placeholder 2">
            <a:extLst>
              <a:ext uri="{FF2B5EF4-FFF2-40B4-BE49-F238E27FC236}">
                <a16:creationId xmlns:a16="http://schemas.microsoft.com/office/drawing/2014/main" id="{BC4863C3-1228-4E2B-970F-B1382391A822}"/>
              </a:ext>
            </a:extLst>
          </p:cNvPr>
          <p:cNvSpPr txBox="1">
            <a:spLocks/>
          </p:cNvSpPr>
          <p:nvPr/>
        </p:nvSpPr>
        <p:spPr bwMode="auto">
          <a:xfrm>
            <a:off x="210312" y="1334531"/>
            <a:ext cx="6598261" cy="376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Require the contractor to operate an environmental management system, operate a site waste management plan during the life of the project</a:t>
            </a:r>
          </a:p>
          <a:p>
            <a:endParaRPr lang="en-GB" dirty="0"/>
          </a:p>
          <a:p>
            <a:r>
              <a:rPr lang="en-GB" dirty="0"/>
              <a:t>Require the contractor to report:</a:t>
            </a:r>
          </a:p>
          <a:p>
            <a:pPr lvl="1"/>
            <a:r>
              <a:rPr lang="en-GB" dirty="0"/>
              <a:t>% of construction waste produced that is diverted from landfill and is recycled – evidenced by waste contractors</a:t>
            </a:r>
          </a:p>
          <a:p>
            <a:pPr lvl="1"/>
            <a:r>
              <a:rPr lang="en-GB" dirty="0"/>
              <a:t>% of material use onsite that is made from recycled content.</a:t>
            </a:r>
          </a:p>
          <a:p>
            <a:pPr lvl="1"/>
            <a:r>
              <a:rPr lang="en-GB" dirty="0"/>
              <a:t>Total amount of waste (tonnes) generated by type.</a:t>
            </a:r>
          </a:p>
          <a:p>
            <a:endParaRPr lang="en-GB" dirty="0"/>
          </a:p>
        </p:txBody>
      </p:sp>
    </p:spTree>
    <p:extLst>
      <p:ext uri="{BB962C8B-B14F-4D97-AF65-F5344CB8AC3E}">
        <p14:creationId xmlns:p14="http://schemas.microsoft.com/office/powerpoint/2010/main" val="273210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3379-1084-4889-B9A5-65C62A63FD8F}"/>
              </a:ext>
            </a:extLst>
          </p:cNvPr>
          <p:cNvSpPr>
            <a:spLocks noGrp="1"/>
          </p:cNvSpPr>
          <p:nvPr>
            <p:ph type="title"/>
          </p:nvPr>
        </p:nvSpPr>
        <p:spPr>
          <a:xfrm>
            <a:off x="70104" y="108458"/>
            <a:ext cx="7937074" cy="1325563"/>
          </a:xfrm>
        </p:spPr>
        <p:txBody>
          <a:bodyPr/>
          <a:lstStyle/>
          <a:p>
            <a:r>
              <a:rPr lang="en-GB" dirty="0"/>
              <a:t>Procurement Guidance</a:t>
            </a:r>
          </a:p>
        </p:txBody>
      </p:sp>
      <p:pic>
        <p:nvPicPr>
          <p:cNvPr id="5" name="Picture 4">
            <a:extLst>
              <a:ext uri="{FF2B5EF4-FFF2-40B4-BE49-F238E27FC236}">
                <a16:creationId xmlns:a16="http://schemas.microsoft.com/office/drawing/2014/main" id="{E58FF612-5D9D-4820-928A-83584C27E747}"/>
              </a:ext>
            </a:extLst>
          </p:cNvPr>
          <p:cNvPicPr>
            <a:picLocks noChangeAspect="1"/>
          </p:cNvPicPr>
          <p:nvPr/>
        </p:nvPicPr>
        <p:blipFill>
          <a:blip r:embed="rId3"/>
          <a:stretch>
            <a:fillRect/>
          </a:stretch>
        </p:blipFill>
        <p:spPr>
          <a:xfrm>
            <a:off x="2232430" y="1051281"/>
            <a:ext cx="8011323" cy="5374233"/>
          </a:xfrm>
          <a:prstGeom prst="rect">
            <a:avLst/>
          </a:prstGeom>
        </p:spPr>
      </p:pic>
    </p:spTree>
    <p:extLst>
      <p:ext uri="{BB962C8B-B14F-4D97-AF65-F5344CB8AC3E}">
        <p14:creationId xmlns:p14="http://schemas.microsoft.com/office/powerpoint/2010/main" val="405039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8335-16D7-4D3F-93E2-198252DEFD65}"/>
              </a:ext>
            </a:extLst>
          </p:cNvPr>
          <p:cNvSpPr>
            <a:spLocks noGrp="1"/>
          </p:cNvSpPr>
          <p:nvPr>
            <p:ph type="title"/>
          </p:nvPr>
        </p:nvSpPr>
        <p:spPr/>
        <p:txBody>
          <a:bodyPr/>
          <a:lstStyle/>
          <a:p>
            <a:r>
              <a:rPr lang="en-GB" dirty="0"/>
              <a:t>BREEAM</a:t>
            </a:r>
          </a:p>
        </p:txBody>
      </p:sp>
      <p:sp>
        <p:nvSpPr>
          <p:cNvPr id="3" name="Content Placeholder 2">
            <a:extLst>
              <a:ext uri="{FF2B5EF4-FFF2-40B4-BE49-F238E27FC236}">
                <a16:creationId xmlns:a16="http://schemas.microsoft.com/office/drawing/2014/main" id="{F5E40412-992C-4131-8379-E73C888E856A}"/>
              </a:ext>
            </a:extLst>
          </p:cNvPr>
          <p:cNvSpPr>
            <a:spLocks noGrp="1"/>
          </p:cNvSpPr>
          <p:nvPr>
            <p:ph idx="1"/>
          </p:nvPr>
        </p:nvSpPr>
        <p:spPr>
          <a:xfrm>
            <a:off x="284452" y="1556951"/>
            <a:ext cx="6190489" cy="3638143"/>
          </a:xfrm>
        </p:spPr>
        <p:txBody>
          <a:bodyPr/>
          <a:lstStyle/>
          <a:p>
            <a:r>
              <a:rPr lang="en-GB" dirty="0"/>
              <a:t>A sustainability assessment for buildings, recognising value in higher performing assets</a:t>
            </a:r>
          </a:p>
          <a:p>
            <a:endParaRPr lang="en-GB" dirty="0"/>
          </a:p>
          <a:p>
            <a:r>
              <a:rPr lang="en-GB" dirty="0"/>
              <a:t>Waste Management is 1 of 9 issues which needs to be considered in the scoring – which could be the difference between “</a:t>
            </a:r>
            <a:r>
              <a:rPr lang="en-GB" b="1" dirty="0"/>
              <a:t>Good</a:t>
            </a:r>
            <a:r>
              <a:rPr lang="en-GB" dirty="0"/>
              <a:t>” and “</a:t>
            </a:r>
            <a:r>
              <a:rPr lang="en-GB" b="1" dirty="0"/>
              <a:t>Very Good</a:t>
            </a:r>
            <a:r>
              <a:rPr lang="en-GB" dirty="0"/>
              <a:t>”</a:t>
            </a:r>
          </a:p>
          <a:p>
            <a:endParaRPr lang="en-GB" dirty="0"/>
          </a:p>
          <a:p>
            <a:r>
              <a:rPr lang="en-GB" dirty="0"/>
              <a:t>The Code for Sustainable Homes has ended – but had waste management requirements that aligned with </a:t>
            </a:r>
            <a:r>
              <a:rPr lang="en-GB" b="1" dirty="0"/>
              <a:t>circular construction</a:t>
            </a:r>
          </a:p>
        </p:txBody>
      </p:sp>
      <p:pic>
        <p:nvPicPr>
          <p:cNvPr id="5" name="Picture 4" descr="A close up of a sign&#10;&#10;Description automatically generated">
            <a:extLst>
              <a:ext uri="{FF2B5EF4-FFF2-40B4-BE49-F238E27FC236}">
                <a16:creationId xmlns:a16="http://schemas.microsoft.com/office/drawing/2014/main" id="{EBE9A019-0216-4177-9A52-FBB627892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691" y="108458"/>
            <a:ext cx="3332205" cy="773932"/>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66BB3D9-5022-44EB-97A4-31EC1AE84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997" y="1950047"/>
            <a:ext cx="5661348" cy="3982340"/>
          </a:xfrm>
          <a:prstGeom prst="rect">
            <a:avLst/>
          </a:prstGeom>
        </p:spPr>
      </p:pic>
    </p:spTree>
    <p:extLst>
      <p:ext uri="{BB962C8B-B14F-4D97-AF65-F5344CB8AC3E}">
        <p14:creationId xmlns:p14="http://schemas.microsoft.com/office/powerpoint/2010/main" val="222525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BD86-5C69-4E15-9635-FF47347E2CB9}"/>
              </a:ext>
            </a:extLst>
          </p:cNvPr>
          <p:cNvSpPr>
            <a:spLocks noGrp="1"/>
          </p:cNvSpPr>
          <p:nvPr>
            <p:ph type="title"/>
          </p:nvPr>
        </p:nvSpPr>
        <p:spPr/>
        <p:txBody>
          <a:bodyPr/>
          <a:lstStyle/>
          <a:p>
            <a:r>
              <a:rPr lang="en-GB" dirty="0"/>
              <a:t>Measure to Manage</a:t>
            </a:r>
          </a:p>
        </p:txBody>
      </p:sp>
      <p:pic>
        <p:nvPicPr>
          <p:cNvPr id="5" name="Content Placeholder 4" descr="A picture containing indoor, wall&#10;&#10;Description automatically generated">
            <a:extLst>
              <a:ext uri="{FF2B5EF4-FFF2-40B4-BE49-F238E27FC236}">
                <a16:creationId xmlns:a16="http://schemas.microsoft.com/office/drawing/2014/main" id="{38C1F156-4356-4BD9-A2C9-92FF9704A8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2600" y="1419225"/>
            <a:ext cx="5359400" cy="4019550"/>
          </a:xfrm>
        </p:spPr>
      </p:pic>
      <p:sp>
        <p:nvSpPr>
          <p:cNvPr id="6" name="Content Placeholder 2">
            <a:extLst>
              <a:ext uri="{FF2B5EF4-FFF2-40B4-BE49-F238E27FC236}">
                <a16:creationId xmlns:a16="http://schemas.microsoft.com/office/drawing/2014/main" id="{9E401740-2D55-4846-B436-19BC83498198}"/>
              </a:ext>
            </a:extLst>
          </p:cNvPr>
          <p:cNvSpPr txBox="1">
            <a:spLocks/>
          </p:cNvSpPr>
          <p:nvPr/>
        </p:nvSpPr>
        <p:spPr bwMode="auto">
          <a:xfrm>
            <a:off x="284452" y="1556951"/>
            <a:ext cx="6190489" cy="363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lang="en-US" sz="2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Task – What kind of documentary evidence could we produce on a site that would allow us to demonstrate steps are being taken to reduce, reuse, recycle?</a:t>
            </a:r>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95857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8339-2774-40E8-A324-E01E215BA88A}"/>
              </a:ext>
            </a:extLst>
          </p:cNvPr>
          <p:cNvSpPr>
            <a:spLocks noGrp="1"/>
          </p:cNvSpPr>
          <p:nvPr>
            <p:ph type="title"/>
          </p:nvPr>
        </p:nvSpPr>
        <p:spPr/>
        <p:txBody>
          <a:bodyPr/>
          <a:lstStyle/>
          <a:p>
            <a:r>
              <a:rPr lang="en-GB" dirty="0"/>
              <a:t>Site Waste Management Plans</a:t>
            </a:r>
          </a:p>
        </p:txBody>
      </p:sp>
      <p:sp>
        <p:nvSpPr>
          <p:cNvPr id="3" name="Content Placeholder 2">
            <a:extLst>
              <a:ext uri="{FF2B5EF4-FFF2-40B4-BE49-F238E27FC236}">
                <a16:creationId xmlns:a16="http://schemas.microsoft.com/office/drawing/2014/main" id="{B1598AA4-E194-4D22-B5B8-15A90A5517E0}"/>
              </a:ext>
            </a:extLst>
          </p:cNvPr>
          <p:cNvSpPr>
            <a:spLocks noGrp="1"/>
          </p:cNvSpPr>
          <p:nvPr>
            <p:ph idx="1"/>
          </p:nvPr>
        </p:nvSpPr>
        <p:spPr>
          <a:xfrm>
            <a:off x="210311" y="1434021"/>
            <a:ext cx="8130499" cy="4477765"/>
          </a:xfrm>
        </p:spPr>
        <p:txBody>
          <a:bodyPr/>
          <a:lstStyle/>
          <a:p>
            <a:r>
              <a:rPr lang="en-GB" dirty="0"/>
              <a:t>Introduced to address concerns over </a:t>
            </a:r>
            <a:r>
              <a:rPr lang="en-GB" dirty="0" err="1"/>
              <a:t>flytipping</a:t>
            </a:r>
            <a:r>
              <a:rPr lang="en-GB" dirty="0"/>
              <a:t> – Duty of Care</a:t>
            </a:r>
          </a:p>
          <a:p>
            <a:endParaRPr lang="en-GB" dirty="0"/>
          </a:p>
          <a:p>
            <a:r>
              <a:rPr lang="en-GB" dirty="0"/>
              <a:t>SWMP become more complex and for a time legal requirement in England.</a:t>
            </a:r>
          </a:p>
          <a:p>
            <a:endParaRPr lang="en-GB" dirty="0"/>
          </a:p>
          <a:p>
            <a:r>
              <a:rPr lang="en-GB" dirty="0"/>
              <a:t>Record the amount of waste being generated</a:t>
            </a:r>
          </a:p>
          <a:p>
            <a:pPr lvl="1"/>
            <a:r>
              <a:rPr lang="en-GB" dirty="0"/>
              <a:t>Materials</a:t>
            </a:r>
          </a:p>
          <a:p>
            <a:pPr lvl="1"/>
            <a:r>
              <a:rPr lang="en-GB" dirty="0"/>
              <a:t>Tonnages</a:t>
            </a:r>
          </a:p>
          <a:p>
            <a:pPr lvl="1"/>
            <a:r>
              <a:rPr lang="en-GB" dirty="0"/>
              <a:t>Costs</a:t>
            </a:r>
          </a:p>
          <a:p>
            <a:pPr lvl="1"/>
            <a:r>
              <a:rPr lang="en-GB" dirty="0"/>
              <a:t>Recovery rates (reuse/recycled)</a:t>
            </a:r>
          </a:p>
        </p:txBody>
      </p:sp>
      <p:pic>
        <p:nvPicPr>
          <p:cNvPr id="5" name="Picture 4" descr="A wooden bench&#10;&#10;Description automatically generated">
            <a:extLst>
              <a:ext uri="{FF2B5EF4-FFF2-40B4-BE49-F238E27FC236}">
                <a16:creationId xmlns:a16="http://schemas.microsoft.com/office/drawing/2014/main" id="{177D7278-7779-4DB6-8D0D-8AA18D2A7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9302" y="2848257"/>
            <a:ext cx="2062698" cy="3091632"/>
          </a:xfrm>
          <a:prstGeom prst="rect">
            <a:avLst/>
          </a:prstGeom>
        </p:spPr>
      </p:pic>
    </p:spTree>
    <p:extLst>
      <p:ext uri="{BB962C8B-B14F-4D97-AF65-F5344CB8AC3E}">
        <p14:creationId xmlns:p14="http://schemas.microsoft.com/office/powerpoint/2010/main" val="1060471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shop 2.pptx" id="{0C1E6425-80D6-44C7-BB14-04FB14B99BC2}" vid="{062C464D-B48C-43DF-9B70-42862A03ED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Workshop 2</Template>
  <TotalTime>1742</TotalTime>
  <Words>1033</Words>
  <Application>Microsoft Office PowerPoint</Application>
  <PresentationFormat>Widescreen</PresentationFormat>
  <Paragraphs>106</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Calibri Light</vt:lpstr>
      <vt:lpstr>Office Theme</vt:lpstr>
      <vt:lpstr>PowerPoint Presentation</vt:lpstr>
      <vt:lpstr>Workshop 2 – Procurement and Site Waste Management Plans</vt:lpstr>
      <vt:lpstr>Introduction</vt:lpstr>
      <vt:lpstr>Procurement</vt:lpstr>
      <vt:lpstr>Possible Procurement KPIs</vt:lpstr>
      <vt:lpstr>Procurement Guidance</vt:lpstr>
      <vt:lpstr>BREEAM</vt:lpstr>
      <vt:lpstr>Measure to Manage</vt:lpstr>
      <vt:lpstr>Site Waste Management Plans</vt:lpstr>
      <vt:lpstr>Site Waste Management Plans</vt:lpstr>
      <vt:lpstr>Site Waste Management Plans</vt:lpstr>
      <vt:lpstr>Conclusion</vt:lpstr>
    </vt:vector>
  </TitlesOfParts>
  <Company>City of Glasgow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Baird, Jim</dc:creator>
  <cp:lastModifiedBy>Jim Baird</cp:lastModifiedBy>
  <cp:revision>51</cp:revision>
  <dcterms:created xsi:type="dcterms:W3CDTF">2019-08-13T08:04:28Z</dcterms:created>
  <dcterms:modified xsi:type="dcterms:W3CDTF">2020-09-30T13:01:14Z</dcterms:modified>
</cp:coreProperties>
</file>